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8" r:id="rId1"/>
  </p:sldMasterIdLst>
  <p:sldIdLst>
    <p:sldId id="256" r:id="rId2"/>
    <p:sldId id="263" r:id="rId3"/>
    <p:sldId id="280" r:id="rId4"/>
    <p:sldId id="261" r:id="rId5"/>
    <p:sldId id="264" r:id="rId6"/>
    <p:sldId id="260" r:id="rId7"/>
    <p:sldId id="276" r:id="rId8"/>
    <p:sldId id="277" r:id="rId9"/>
    <p:sldId id="278" r:id="rId10"/>
    <p:sldId id="275" r:id="rId11"/>
    <p:sldId id="279" r:id="rId12"/>
    <p:sldId id="282" r:id="rId13"/>
    <p:sldId id="281" r:id="rId14"/>
    <p:sldId id="259" r:id="rId15"/>
    <p:sldId id="283" r:id="rId16"/>
    <p:sldId id="284" r:id="rId17"/>
    <p:sldId id="285" r:id="rId18"/>
    <p:sldId id="286" r:id="rId19"/>
    <p:sldId id="287" r:id="rId20"/>
    <p:sldId id="288" r:id="rId21"/>
    <p:sldId id="314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3" r:id="rId34"/>
    <p:sldId id="300" r:id="rId35"/>
    <p:sldId id="304" r:id="rId36"/>
    <p:sldId id="301" r:id="rId37"/>
    <p:sldId id="302" r:id="rId38"/>
    <p:sldId id="305" r:id="rId39"/>
    <p:sldId id="306" r:id="rId40"/>
    <p:sldId id="307" r:id="rId41"/>
    <p:sldId id="266" r:id="rId42"/>
    <p:sldId id="308" r:id="rId43"/>
    <p:sldId id="313" r:id="rId44"/>
    <p:sldId id="309" r:id="rId45"/>
    <p:sldId id="310" r:id="rId46"/>
    <p:sldId id="311" r:id="rId4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8" autoAdjust="0"/>
    <p:restoredTop sz="94692" autoAdjust="0"/>
  </p:normalViewPr>
  <p:slideViewPr>
    <p:cSldViewPr>
      <p:cViewPr varScale="1">
        <p:scale>
          <a:sx n="84" d="100"/>
          <a:sy n="84" d="100"/>
        </p:scale>
        <p:origin x="-1406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75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7" name="Retângu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Espaço Reservado para Rodapé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pt-BR"/>
          </a:p>
        </p:txBody>
      </p:sp>
      <p:sp>
        <p:nvSpPr>
          <p:cNvPr id="16" name="Espaço Reservado para Tex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15" name="Espaço Reservado para Tex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9" name="Espaço Reservado para Conteúd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8" name="Retângu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1" name="Retângu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ço Reservado para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13" name="Espaço Reservado para Número de Slid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Espaço Reservado para Rodapé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2D07D4C-9F37-4481-876E-D7BAED11E07D}" type="datetimeFigureOut">
              <a:rPr lang="pt-BR" smtClean="0"/>
              <a:t>19/01/2016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Retângu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ângu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63C8D9F-7505-4087-BD44-8DF984E8DE9E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9" r:id="rId1"/>
    <p:sldLayoutId id="2147484310" r:id="rId2"/>
    <p:sldLayoutId id="2147484311" r:id="rId3"/>
    <p:sldLayoutId id="2147484312" r:id="rId4"/>
    <p:sldLayoutId id="2147484313" r:id="rId5"/>
    <p:sldLayoutId id="2147484314" r:id="rId6"/>
    <p:sldLayoutId id="2147484315" r:id="rId7"/>
    <p:sldLayoutId id="2147484316" r:id="rId8"/>
    <p:sldLayoutId id="2147484317" r:id="rId9"/>
    <p:sldLayoutId id="2147484318" r:id="rId10"/>
    <p:sldLayoutId id="214748431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://g1.globo.com/jornal-da-globo/noticia/2013/05/brasil-lidera-crescimento-do-mercado-de-jogos-eletronicos-em-2012.html" TargetMode="External"/><Relationship Id="rId3" Type="http://schemas.openxmlformats.org/officeDocument/2006/relationships/hyperlink" Target="http://media.wizards.com/2014/downloads/dnd/PlayerDnDBasicRules_v0.2.pdf" TargetMode="External"/><Relationship Id="rId7" Type="http://schemas.openxmlformats.org/officeDocument/2006/relationships/hyperlink" Target="http://glovepie.org/" TargetMode="External"/><Relationship Id="rId2" Type="http://schemas.openxmlformats.org/officeDocument/2006/relationships/hyperlink" Target="file:///C:\Users\Alexandre\Desktop\Proposta%20TCC\DUNGEONS%20&amp;%20DRAGONS.%20Forty%20years%20of%20adventure.%20http:\dnd.wizards.com\dungeons-and-dragons\what-dd\history\history-forty-years-adventu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sounds.com/journal/issue7/wiimoteCsound.html" TargetMode="External"/><Relationship Id="rId5" Type="http://schemas.openxmlformats.org/officeDocument/2006/relationships/hyperlink" Target="http://www.eng.com.br/novosite/artigos/detalhes.cfm?id=17" TargetMode="External"/><Relationship Id="rId4" Type="http://schemas.openxmlformats.org/officeDocument/2006/relationships/hyperlink" Target="http://media.wizards.com/2014/downloads/dnd/DMBasicRulesv.0.3.pdf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unity3d.com/Manual/net-NetworkView.html" TargetMode="External"/><Relationship Id="rId3" Type="http://schemas.openxmlformats.org/officeDocument/2006/relationships/hyperlink" Target="http://www.metacritic.com/browse/games/score/metascore/all/xbox360?hardware=kinect&amp;view=condensed" TargetMode="External"/><Relationship Id="rId7" Type="http://schemas.openxmlformats.org/officeDocument/2006/relationships/hyperlink" Target="http://docs.unity3d.com/Manual" TargetMode="External"/><Relationship Id="rId2" Type="http://schemas.openxmlformats.org/officeDocument/2006/relationships/hyperlink" Target="http://www.cogumelando.com.br/falando-sobre-rpg-1-introducao-basica-para-rpg-de-mesa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ity3d.com/pt/showcase/gallery" TargetMode="External"/><Relationship Id="rId5" Type="http://schemas.openxmlformats.org/officeDocument/2006/relationships/hyperlink" Target="https://unity3d.com/pt/unity" TargetMode="External"/><Relationship Id="rId4" Type="http://schemas.openxmlformats.org/officeDocument/2006/relationships/hyperlink" Target="http://www.linuxjournal.com/content/introduction-os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7584" y="2132856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3600" b="1" dirty="0"/>
              <a:t>JOGO ELETRÔNICO BASEADO EM RPG DE MESA, COM USO DO MOTOR DE JOGO UNITY PARA A PLATAFORMA DE MULTIPROJEÇÃO MINICAVE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pt-BR" dirty="0" smtClean="0"/>
              <a:t>Aluno: Alexandre Salvador Fernandes</a:t>
            </a:r>
          </a:p>
          <a:p>
            <a:r>
              <a:rPr lang="pt-BR" dirty="0" smtClean="0"/>
              <a:t>Orientador: Prof. Dr. Jose Remo Ferreira Brega</a:t>
            </a:r>
          </a:p>
          <a:p>
            <a:r>
              <a:rPr lang="pt-BR" dirty="0" err="1" smtClean="0"/>
              <a:t>Coorientador</a:t>
            </a:r>
            <a:r>
              <a:rPr lang="pt-BR" dirty="0" smtClean="0"/>
              <a:t>: Prof. Me. Mário </a:t>
            </a:r>
            <a:r>
              <a:rPr lang="pt-BR" dirty="0" err="1" smtClean="0"/>
              <a:t>Popolin</a:t>
            </a:r>
            <a:r>
              <a:rPr lang="pt-BR" dirty="0" smtClean="0"/>
              <a:t> Neto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712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Unity</a:t>
            </a:r>
            <a:r>
              <a:rPr lang="pt-BR" dirty="0" smtClean="0"/>
              <a:t> Cluster </a:t>
            </a:r>
            <a:r>
              <a:rPr lang="pt-BR" dirty="0" err="1" smtClean="0"/>
              <a:t>Package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O </a:t>
            </a:r>
            <a:r>
              <a:rPr lang="pt-BR" sz="1400" dirty="0" err="1" smtClean="0"/>
              <a:t>Unity</a:t>
            </a:r>
            <a:r>
              <a:rPr lang="pt-BR" sz="1400" dirty="0" smtClean="0"/>
              <a:t> Cluster </a:t>
            </a:r>
            <a:r>
              <a:rPr lang="pt-BR" sz="1400" dirty="0" err="1" smtClean="0"/>
              <a:t>Package</a:t>
            </a:r>
            <a:r>
              <a:rPr lang="pt-BR" sz="1400" dirty="0" smtClean="0"/>
              <a:t>. Fonte: </a:t>
            </a:r>
            <a:r>
              <a:rPr lang="pt-BR" sz="1400" dirty="0" err="1" smtClean="0"/>
              <a:t>Popolin</a:t>
            </a:r>
            <a:r>
              <a:rPr lang="pt-BR" sz="1400" dirty="0" smtClean="0"/>
              <a:t> Neto (2015)</a:t>
            </a:r>
            <a:endParaRPr lang="pt-BR" sz="1400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35" y="1700808"/>
            <a:ext cx="5400600" cy="38103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84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Unity</a:t>
            </a:r>
            <a:r>
              <a:rPr lang="pt-BR" dirty="0" smtClean="0"/>
              <a:t> Cluster </a:t>
            </a:r>
            <a:r>
              <a:rPr lang="pt-BR" dirty="0" err="1" smtClean="0"/>
              <a:t>Package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Multi</a:t>
            </a:r>
            <a:r>
              <a:rPr lang="pt-BR" dirty="0" smtClean="0"/>
              <a:t> </a:t>
            </a:r>
            <a:r>
              <a:rPr lang="pt-BR" dirty="0" err="1" smtClean="0"/>
              <a:t>Projection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endParaRPr lang="pt-BR" dirty="0" smtClean="0"/>
          </a:p>
          <a:p>
            <a:pPr lvl="1"/>
            <a:r>
              <a:rPr lang="pt-BR" dirty="0" smtClean="0"/>
              <a:t>Câmera Virtual </a:t>
            </a:r>
            <a:r>
              <a:rPr lang="pt-BR" dirty="0" err="1" smtClean="0"/>
              <a:t>Unity</a:t>
            </a:r>
            <a:endParaRPr lang="pt-BR" dirty="0" smtClean="0"/>
          </a:p>
          <a:p>
            <a:pPr lvl="1"/>
            <a:r>
              <a:rPr lang="pt-BR" dirty="0" smtClean="0"/>
              <a:t>Dois objetos: </a:t>
            </a:r>
          </a:p>
          <a:p>
            <a:pPr lvl="2"/>
            <a:r>
              <a:rPr lang="pt-BR" dirty="0" err="1" smtClean="0"/>
              <a:t>Projection</a:t>
            </a:r>
            <a:r>
              <a:rPr lang="pt-BR" dirty="0" smtClean="0"/>
              <a:t> Plane – </a:t>
            </a:r>
            <a:r>
              <a:rPr lang="pt-BR" dirty="0" err="1" smtClean="0"/>
              <a:t>Pa,Pb,Pc</a:t>
            </a:r>
            <a:endParaRPr lang="pt-BR" dirty="0" smtClean="0"/>
          </a:p>
          <a:p>
            <a:pPr lvl="2"/>
            <a:r>
              <a:rPr lang="pt-BR" dirty="0" err="1" smtClean="0"/>
              <a:t>UserHead</a:t>
            </a:r>
            <a:r>
              <a:rPr lang="pt-BR" dirty="0" smtClean="0"/>
              <a:t> – </a:t>
            </a:r>
            <a:r>
              <a:rPr lang="pt-BR" dirty="0" err="1" smtClean="0"/>
              <a:t>Pe</a:t>
            </a:r>
            <a:endParaRPr lang="pt-BR" dirty="0" smtClean="0"/>
          </a:p>
          <a:p>
            <a:r>
              <a:rPr lang="pt-BR" dirty="0" smtClean="0"/>
              <a:t>Node Manager</a:t>
            </a:r>
          </a:p>
          <a:p>
            <a:pPr lvl="1"/>
            <a:r>
              <a:rPr lang="pt-BR" dirty="0" smtClean="0"/>
              <a:t>Inicia a aplicação baseada no nó (escravo ou cliente)</a:t>
            </a:r>
          </a:p>
          <a:p>
            <a:pPr lvl="1"/>
            <a:r>
              <a:rPr lang="pt-BR" dirty="0" smtClean="0"/>
              <a:t>Utiliza um arquivo XML</a:t>
            </a:r>
          </a:p>
          <a:p>
            <a:pPr lvl="1"/>
            <a:endParaRPr lang="pt-BR" dirty="0"/>
          </a:p>
          <a:p>
            <a:pPr lvl="1"/>
            <a:endParaRPr lang="pt-BR" dirty="0" smtClean="0"/>
          </a:p>
          <a:p>
            <a:pPr lvl="1"/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17229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Unity</a:t>
            </a:r>
            <a:r>
              <a:rPr lang="pt-BR" dirty="0" smtClean="0"/>
              <a:t> Cluster </a:t>
            </a:r>
            <a:r>
              <a:rPr lang="pt-BR" dirty="0" err="1" smtClean="0"/>
              <a:t>Package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Instancia a </a:t>
            </a:r>
            <a:r>
              <a:rPr lang="pt-BR" dirty="0" err="1" smtClean="0"/>
              <a:t>Multiprojection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r>
              <a:rPr lang="pt-BR" sz="1400" dirty="0" smtClean="0"/>
              <a:t>Arquivo de configuração XML do nó escravo </a:t>
            </a:r>
            <a:r>
              <a:rPr lang="pt-BR" sz="1400" dirty="0" err="1" smtClean="0"/>
              <a:t>Slave</a:t>
            </a:r>
            <a:r>
              <a:rPr lang="pt-BR" sz="1400" dirty="0" smtClean="0"/>
              <a:t> #3. Fonte: </a:t>
            </a:r>
            <a:r>
              <a:rPr lang="pt-BR" sz="1400" dirty="0" err="1" smtClean="0"/>
              <a:t>Popolin</a:t>
            </a:r>
            <a:r>
              <a:rPr lang="pt-BR" sz="1400" dirty="0" smtClean="0"/>
              <a:t> Neto (2015).</a:t>
            </a:r>
            <a:endParaRPr lang="pt-BR" dirty="0" smtClean="0"/>
          </a:p>
          <a:p>
            <a:r>
              <a:rPr lang="pt-BR" dirty="0" err="1" smtClean="0"/>
              <a:t>DeviceManager</a:t>
            </a:r>
            <a:endParaRPr lang="pt-BR" dirty="0" smtClean="0"/>
          </a:p>
          <a:p>
            <a:pPr lvl="1"/>
            <a:r>
              <a:rPr lang="pt-BR" dirty="0" smtClean="0"/>
              <a:t>Gerencia comunicação com VRPN (</a:t>
            </a:r>
            <a:r>
              <a:rPr lang="pt-BR" dirty="0" err="1" smtClean="0"/>
              <a:t>Kinect</a:t>
            </a:r>
            <a:r>
              <a:rPr lang="pt-BR" dirty="0" smtClean="0"/>
              <a:t> e Wii Remote)</a:t>
            </a:r>
          </a:p>
          <a:p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30" y="2060848"/>
            <a:ext cx="5040560" cy="23042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016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MiniCAVE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>
          <a:xfrm>
            <a:off x="612648" y="1957536"/>
            <a:ext cx="8153400" cy="44958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Disposição das aplicações desenvolvidas com o </a:t>
            </a:r>
            <a:r>
              <a:rPr lang="pt-BR" sz="1400" dirty="0" err="1" smtClean="0"/>
              <a:t>Unity</a:t>
            </a:r>
            <a:r>
              <a:rPr lang="pt-BR" sz="1400" dirty="0" smtClean="0"/>
              <a:t> Cluster </a:t>
            </a:r>
            <a:r>
              <a:rPr lang="pt-BR" sz="1400" dirty="0" err="1" smtClean="0"/>
              <a:t>Package</a:t>
            </a:r>
            <a:r>
              <a:rPr lang="pt-BR" sz="1400" dirty="0" smtClean="0"/>
              <a:t> para a </a:t>
            </a:r>
            <a:r>
              <a:rPr lang="pt-BR" sz="1400" dirty="0" err="1" smtClean="0"/>
              <a:t>MiniCAVE</a:t>
            </a:r>
            <a:r>
              <a:rPr lang="pt-BR" sz="1400" dirty="0" smtClean="0"/>
              <a:t>. </a:t>
            </a:r>
          </a:p>
          <a:p>
            <a:pPr marL="0" indent="0" algn="ctr">
              <a:buNone/>
            </a:pPr>
            <a:r>
              <a:rPr lang="pt-BR" sz="1400" dirty="0" smtClean="0"/>
              <a:t>Fonte: </a:t>
            </a:r>
            <a:r>
              <a:rPr lang="pt-BR" sz="1400" dirty="0" err="1" smtClean="0"/>
              <a:t>Popolin</a:t>
            </a:r>
            <a:r>
              <a:rPr lang="pt-BR" sz="1400" dirty="0" smtClean="0"/>
              <a:t> Neto (2015).</a:t>
            </a:r>
            <a:endParaRPr lang="pt-BR" sz="1400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39" y="1556792"/>
            <a:ext cx="6358840" cy="4075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1038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MiniCAVE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>
          <a:xfrm>
            <a:off x="467544" y="1484784"/>
            <a:ext cx="8229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Características:</a:t>
            </a:r>
          </a:p>
          <a:p>
            <a:r>
              <a:rPr lang="pt-BR" dirty="0" smtClean="0"/>
              <a:t>Três telas (2,5m x 1,5m) dispostas em um ângulo de 30°</a:t>
            </a:r>
          </a:p>
          <a:p>
            <a:r>
              <a:rPr lang="pt-BR" dirty="0" smtClean="0"/>
              <a:t>Seis projetores</a:t>
            </a:r>
          </a:p>
          <a:p>
            <a:r>
              <a:rPr lang="pt-BR" dirty="0" smtClean="0"/>
              <a:t>Sete PCs</a:t>
            </a:r>
          </a:p>
          <a:p>
            <a:pPr lvl="1"/>
            <a:r>
              <a:rPr lang="pt-BR" dirty="0" smtClean="0"/>
              <a:t>Um para cada projetor e o sétimo como servidor</a:t>
            </a:r>
          </a:p>
          <a:p>
            <a:r>
              <a:rPr lang="pt-BR" dirty="0" err="1" smtClean="0"/>
              <a:t>Kinect</a:t>
            </a:r>
            <a:endParaRPr lang="pt-BR" dirty="0" smtClean="0"/>
          </a:p>
          <a:p>
            <a:r>
              <a:rPr lang="pt-BR" dirty="0" smtClean="0"/>
              <a:t>Wii Remote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49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MiniCAVE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r>
              <a:rPr lang="pt-BR" sz="1400" dirty="0" smtClean="0"/>
              <a:t>O </a:t>
            </a:r>
            <a:r>
              <a:rPr lang="pt-BR" sz="1400" dirty="0" err="1" smtClean="0"/>
              <a:t>MiniCAVE</a:t>
            </a:r>
            <a:r>
              <a:rPr lang="pt-BR" sz="1400" dirty="0" smtClean="0"/>
              <a:t>: AG (sete PCs e um switch),  três telas e seis projetores com lentes polarizadas. Fonte: </a:t>
            </a:r>
            <a:r>
              <a:rPr lang="pt-BR" sz="1400" dirty="0" err="1" smtClean="0"/>
              <a:t>Popolin</a:t>
            </a:r>
            <a:r>
              <a:rPr lang="pt-BR" sz="1400" dirty="0" smtClean="0"/>
              <a:t> Neto (2015</a:t>
            </a:r>
            <a:r>
              <a:rPr lang="pt-BR" sz="1200" dirty="0" smtClean="0"/>
              <a:t>). </a:t>
            </a:r>
            <a:endParaRPr lang="pt-BR" sz="1200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6911703" cy="3820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839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GlovePie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Emulador</a:t>
            </a:r>
          </a:p>
          <a:p>
            <a:r>
              <a:rPr lang="pt-BR" dirty="0" smtClean="0"/>
              <a:t>Possui suporte para diversos dispositivos</a:t>
            </a:r>
          </a:p>
          <a:p>
            <a:pPr lvl="1"/>
            <a:r>
              <a:rPr lang="pt-BR" dirty="0" smtClean="0"/>
              <a:t>Qualquer controle compatível com Windows</a:t>
            </a:r>
          </a:p>
          <a:p>
            <a:pPr lvl="1"/>
            <a:r>
              <a:rPr lang="pt-BR" dirty="0" smtClean="0"/>
              <a:t>Microfones</a:t>
            </a:r>
          </a:p>
          <a:p>
            <a:pPr lvl="1"/>
            <a:r>
              <a:rPr lang="pt-BR" dirty="0" smtClean="0"/>
              <a:t>Luvas de RV</a:t>
            </a:r>
          </a:p>
          <a:p>
            <a:pPr lvl="1"/>
            <a:r>
              <a:rPr lang="pt-BR" dirty="0" err="1" smtClean="0"/>
              <a:t>Kinect</a:t>
            </a:r>
            <a:endParaRPr lang="pt-BR" dirty="0" smtClean="0"/>
          </a:p>
          <a:p>
            <a:pPr lvl="1"/>
            <a:r>
              <a:rPr lang="pt-BR" dirty="0" smtClean="0"/>
              <a:t>Wii Remote</a:t>
            </a:r>
          </a:p>
          <a:p>
            <a:r>
              <a:rPr lang="pt-BR" dirty="0" smtClean="0"/>
              <a:t>Interface Programável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068960"/>
            <a:ext cx="2663849" cy="2423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3923704" y="5508865"/>
            <a:ext cx="496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 smtClean="0"/>
              <a:t>Essential</a:t>
            </a:r>
            <a:r>
              <a:rPr lang="pt-BR" sz="1200" dirty="0" smtClean="0"/>
              <a:t> Reality P5 </a:t>
            </a:r>
            <a:r>
              <a:rPr lang="pt-BR" sz="1200" dirty="0" err="1" smtClean="0"/>
              <a:t>Glove</a:t>
            </a:r>
            <a:r>
              <a:rPr lang="pt-BR" sz="1200" dirty="0" smtClean="0"/>
              <a:t>. </a:t>
            </a:r>
            <a:br>
              <a:rPr lang="pt-BR" sz="1200" dirty="0" smtClean="0"/>
            </a:br>
            <a:r>
              <a:rPr lang="pt-BR" sz="1200" dirty="0" smtClean="0"/>
              <a:t>Fonte: site de compras </a:t>
            </a:r>
            <a:r>
              <a:rPr lang="pt-BR" sz="1200" dirty="0" err="1" smtClean="0"/>
              <a:t>Amazon</a:t>
            </a:r>
            <a:r>
              <a:rPr lang="pt-BR" sz="1200" dirty="0" smtClean="0"/>
              <a:t>. 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6631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GlovePie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1"/>
          </p:nvPr>
        </p:nvSpPr>
        <p:spPr>
          <a:xfrm>
            <a:off x="2107232" y="1412776"/>
            <a:ext cx="8153400" cy="4495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Interface </a:t>
            </a:r>
            <a:r>
              <a:rPr lang="pt-BR" sz="1400" dirty="0" err="1" smtClean="0"/>
              <a:t>GlovePie</a:t>
            </a:r>
            <a:r>
              <a:rPr lang="pt-BR" sz="1400" dirty="0" smtClean="0"/>
              <a:t>. Fonte: elaborado pelo autor.</a:t>
            </a:r>
            <a:endParaRPr lang="pt-BR" sz="14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620687"/>
            <a:ext cx="5112568" cy="5478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47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Open </a:t>
            </a:r>
            <a:r>
              <a:rPr lang="pt-BR" dirty="0" err="1" smtClean="0"/>
              <a:t>Sound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Protocolo de transporte de dados</a:t>
            </a:r>
          </a:p>
          <a:p>
            <a:r>
              <a:rPr lang="pt-BR" dirty="0" smtClean="0"/>
              <a:t>Comunicação entre computadores e outros dispositivos de mídia</a:t>
            </a:r>
          </a:p>
          <a:p>
            <a:r>
              <a:rPr lang="pt-BR" dirty="0" smtClean="0"/>
              <a:t>Utilizado na comunicação </a:t>
            </a:r>
            <a:r>
              <a:rPr lang="pt-BR" dirty="0" err="1" smtClean="0"/>
              <a:t>GlovePie</a:t>
            </a:r>
            <a:r>
              <a:rPr lang="pt-BR" dirty="0" smtClean="0"/>
              <a:t> – Aplicação </a:t>
            </a:r>
            <a:r>
              <a:rPr lang="pt-BR" dirty="0" err="1" smtClean="0"/>
              <a:t>Unity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3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– Fluxo do Jogo</a:t>
            </a:r>
            <a:endParaRPr lang="pt-BR" dirty="0"/>
          </a:p>
        </p:txBody>
      </p:sp>
      <p:sp>
        <p:nvSpPr>
          <p:cNvPr id="5" name="Retângulo de cantos arredondados 4"/>
          <p:cNvSpPr/>
          <p:nvPr/>
        </p:nvSpPr>
        <p:spPr>
          <a:xfrm>
            <a:off x="1619672" y="3246037"/>
            <a:ext cx="1440160" cy="72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Escolha de Atributos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6153984" y="4830213"/>
            <a:ext cx="1440160" cy="72008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1920" y="4470173"/>
            <a:ext cx="1440160" cy="72008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Tempo limite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1582283" y="4830213"/>
            <a:ext cx="1440160" cy="72008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Próximo turno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3851920" y="3246037"/>
            <a:ext cx="1440160" cy="72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IDLE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3851920" y="1877885"/>
            <a:ext cx="1440160" cy="720080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153984" y="3246037"/>
            <a:ext cx="1440160" cy="720080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ACTION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3" name="Conector de seta reta 12"/>
          <p:cNvCxnSpPr/>
          <p:nvPr/>
        </p:nvCxnSpPr>
        <p:spPr>
          <a:xfrm>
            <a:off x="3059832" y="3606077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5292080" y="3462061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H="1">
            <a:off x="5364088" y="3678085"/>
            <a:ext cx="7898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4427984" y="2597965"/>
            <a:ext cx="0" cy="6421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716016" y="2597965"/>
            <a:ext cx="8384" cy="656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6943880" y="3966117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3059832" y="5334269"/>
            <a:ext cx="309415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>
            <a:off x="3059832" y="5046237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427984" y="3966117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 flipV="1">
            <a:off x="2195736" y="3966117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2385558" y="3678085"/>
            <a:ext cx="1466362" cy="116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741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Organização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Descrição das tecnologias</a:t>
            </a:r>
          </a:p>
          <a:p>
            <a:pPr lvl="1"/>
            <a:r>
              <a:rPr lang="pt-BR" dirty="0" smtClean="0"/>
              <a:t>RPG</a:t>
            </a:r>
          </a:p>
          <a:p>
            <a:pPr lvl="1"/>
            <a:r>
              <a:rPr lang="pt-BR" dirty="0" err="1" smtClean="0"/>
              <a:t>Unity</a:t>
            </a:r>
            <a:endParaRPr lang="pt-BR" dirty="0"/>
          </a:p>
          <a:p>
            <a:pPr lvl="1"/>
            <a:r>
              <a:rPr lang="pt-BR" dirty="0" err="1" smtClean="0"/>
              <a:t>Unity</a:t>
            </a:r>
            <a:r>
              <a:rPr lang="pt-BR" dirty="0" smtClean="0"/>
              <a:t> Cluster </a:t>
            </a:r>
            <a:r>
              <a:rPr lang="pt-BR" dirty="0" err="1" smtClean="0"/>
              <a:t>Package</a:t>
            </a:r>
            <a:endParaRPr lang="pt-BR" dirty="0" smtClean="0"/>
          </a:p>
          <a:p>
            <a:pPr lvl="1"/>
            <a:r>
              <a:rPr lang="pt-BR" dirty="0" err="1" smtClean="0"/>
              <a:t>MiniCAVE</a:t>
            </a:r>
            <a:endParaRPr lang="pt-BR" dirty="0" smtClean="0"/>
          </a:p>
          <a:p>
            <a:pPr lvl="1"/>
            <a:r>
              <a:rPr lang="pt-BR" dirty="0" err="1" smtClean="0"/>
              <a:t>GlovePie</a:t>
            </a:r>
            <a:endParaRPr lang="pt-BR" dirty="0" smtClean="0"/>
          </a:p>
          <a:p>
            <a:pPr lvl="1"/>
            <a:r>
              <a:rPr lang="pt-BR" dirty="0"/>
              <a:t>Open </a:t>
            </a:r>
            <a:r>
              <a:rPr lang="pt-BR" dirty="0" err="1"/>
              <a:t>Sound</a:t>
            </a:r>
            <a:r>
              <a:rPr lang="pt-BR" dirty="0"/>
              <a:t> </a:t>
            </a:r>
            <a:r>
              <a:rPr lang="pt-BR" dirty="0" err="1" smtClean="0"/>
              <a:t>Control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104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Jogadores 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Habilidades</a:t>
            </a:r>
          </a:p>
          <a:p>
            <a:r>
              <a:rPr lang="pt-BR" dirty="0" smtClean="0"/>
              <a:t>Vida</a:t>
            </a:r>
          </a:p>
          <a:p>
            <a:r>
              <a:rPr lang="pt-BR" dirty="0" smtClean="0"/>
              <a:t>Mochila</a:t>
            </a:r>
          </a:p>
          <a:p>
            <a:r>
              <a:rPr lang="pt-BR" dirty="0" smtClean="0"/>
              <a:t>Marcador de veneno</a:t>
            </a:r>
          </a:p>
          <a:p>
            <a:r>
              <a:rPr lang="pt-BR" dirty="0" smtClean="0"/>
              <a:t>Itens (mãos)</a:t>
            </a:r>
          </a:p>
          <a:p>
            <a:r>
              <a:rPr lang="pt-BR" dirty="0" smtClean="0"/>
              <a:t>ID</a:t>
            </a:r>
          </a:p>
          <a:p>
            <a:r>
              <a:rPr lang="pt-BR" dirty="0" smtClean="0"/>
              <a:t>Tempo de caminhada</a:t>
            </a:r>
          </a:p>
          <a:p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700808"/>
            <a:ext cx="4312920" cy="397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Jogadores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395536" y="2204864"/>
            <a:ext cx="8153400" cy="44958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endParaRPr lang="pt-BR" sz="1200" dirty="0" smtClean="0"/>
          </a:p>
          <a:p>
            <a:pPr marL="0" indent="0" algn="ctr">
              <a:buNone/>
            </a:pPr>
            <a:endParaRPr lang="pt-BR" sz="1200" dirty="0"/>
          </a:p>
          <a:p>
            <a:pPr marL="0" indent="0" algn="ctr">
              <a:buNone/>
            </a:pPr>
            <a:r>
              <a:rPr lang="pt-BR" sz="1200" dirty="0" smtClean="0"/>
              <a:t>Seleção de Habilidades. Fonte: elaborado pelo autor.</a:t>
            </a:r>
            <a:endParaRPr lang="pt-BR" sz="1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700808"/>
            <a:ext cx="4062250" cy="4354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433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Jogadores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 algn="ctr">
              <a:buNone/>
            </a:pPr>
            <a:r>
              <a:rPr lang="pt-BR" sz="1400" dirty="0" smtClean="0"/>
              <a:t>Design do personagem. Fonte: elaborado pelo autor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42522"/>
            <a:ext cx="2729921" cy="400537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549956"/>
            <a:ext cx="2907001" cy="399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2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29600" cy="4572000"/>
          </a:xfrm>
        </p:spPr>
        <p:txBody>
          <a:bodyPr/>
          <a:lstStyle/>
          <a:p>
            <a:r>
              <a:rPr lang="pt-BR" dirty="0" err="1" smtClean="0"/>
              <a:t>Kinect</a:t>
            </a:r>
            <a:r>
              <a:rPr lang="pt-BR" dirty="0" smtClean="0"/>
              <a:t> + Wii </a:t>
            </a:r>
            <a:r>
              <a:rPr lang="pt-BR" dirty="0" err="1" smtClean="0"/>
              <a:t>remote</a:t>
            </a:r>
            <a:endParaRPr lang="pt-BR" dirty="0"/>
          </a:p>
          <a:p>
            <a:r>
              <a:rPr lang="pt-BR" dirty="0" err="1" smtClean="0"/>
              <a:t>Kinect</a:t>
            </a:r>
            <a:endParaRPr lang="pt-BR" dirty="0"/>
          </a:p>
          <a:p>
            <a:pPr lvl="1"/>
            <a:r>
              <a:rPr lang="pt-BR" dirty="0" err="1" smtClean="0"/>
              <a:t>Kinect</a:t>
            </a:r>
            <a:r>
              <a:rPr lang="pt-BR" dirty="0" smtClean="0"/>
              <a:t> </a:t>
            </a:r>
            <a:r>
              <a:rPr lang="pt-BR" dirty="0" err="1" smtClean="0"/>
              <a:t>Wrapper</a:t>
            </a:r>
            <a:r>
              <a:rPr lang="pt-BR" dirty="0" smtClean="0"/>
              <a:t> </a:t>
            </a:r>
            <a:r>
              <a:rPr lang="pt-BR" dirty="0" err="1" smtClean="0"/>
              <a:t>Package</a:t>
            </a:r>
            <a:r>
              <a:rPr lang="pt-BR" dirty="0" smtClean="0"/>
              <a:t> for Unity3D</a:t>
            </a:r>
          </a:p>
          <a:p>
            <a:pPr lvl="1"/>
            <a:r>
              <a:rPr lang="pt-BR" dirty="0" err="1" smtClean="0"/>
              <a:t>RainbowMan</a:t>
            </a:r>
            <a:endParaRPr lang="pt-BR" dirty="0" smtClean="0"/>
          </a:p>
          <a:p>
            <a:r>
              <a:rPr lang="pt-BR" dirty="0" smtClean="0"/>
              <a:t>Wii </a:t>
            </a:r>
            <a:r>
              <a:rPr lang="pt-BR" dirty="0" err="1" smtClean="0"/>
              <a:t>remote</a:t>
            </a:r>
            <a:endParaRPr lang="pt-BR" dirty="0" smtClean="0"/>
          </a:p>
          <a:p>
            <a:pPr lvl="1"/>
            <a:r>
              <a:rPr lang="pt-BR" dirty="0" err="1" smtClean="0"/>
              <a:t>GlovePie</a:t>
            </a:r>
            <a:endParaRPr lang="pt-BR" dirty="0" smtClean="0"/>
          </a:p>
          <a:p>
            <a:pPr lvl="1"/>
            <a:r>
              <a:rPr lang="pt-BR" dirty="0" err="1" smtClean="0"/>
              <a:t>InfosManagerBehaviour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64160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>
          <a:xfrm>
            <a:off x="457199" y="1772816"/>
            <a:ext cx="82296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 algn="ctr">
              <a:buNone/>
            </a:pPr>
            <a:r>
              <a:rPr lang="pt-BR" sz="1400" dirty="0" smtClean="0"/>
              <a:t>Todos os gatilhos utilizados para detectar ações. Fonte: elaborado pelo autor.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47" y="1484784"/>
            <a:ext cx="4740051" cy="4435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887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endParaRPr lang="pt-BR" sz="1400" dirty="0" smtClean="0"/>
          </a:p>
          <a:p>
            <a:pPr marL="365760" lvl="1" indent="0">
              <a:buNone/>
            </a:pPr>
            <a:endParaRPr lang="pt-BR" sz="1400" dirty="0"/>
          </a:p>
          <a:p>
            <a:pPr marL="365760" lvl="1" indent="0">
              <a:buNone/>
            </a:pPr>
            <a:r>
              <a:rPr lang="pt-BR" sz="1400" dirty="0" smtClean="0"/>
              <a:t>Close </a:t>
            </a:r>
            <a:r>
              <a:rPr lang="pt-BR" sz="1400" dirty="0" err="1" smtClean="0"/>
              <a:t>Collider</a:t>
            </a:r>
            <a:r>
              <a:rPr lang="pt-BR" sz="1400" dirty="0" smtClean="0"/>
              <a:t>. Fonte: elaborado pelo autor  	</a:t>
            </a:r>
            <a:r>
              <a:rPr lang="pt-BR" sz="1400" dirty="0" err="1" smtClean="0"/>
              <a:t>Far</a:t>
            </a:r>
            <a:r>
              <a:rPr lang="pt-BR" sz="1400" dirty="0" smtClean="0"/>
              <a:t> </a:t>
            </a:r>
            <a:r>
              <a:rPr lang="pt-BR" sz="1400" dirty="0" err="1" smtClean="0"/>
              <a:t>Collider</a:t>
            </a:r>
            <a:r>
              <a:rPr lang="pt-BR" sz="1400" dirty="0" smtClean="0"/>
              <a:t>. Fonte: elaborado pelo autor</a:t>
            </a:r>
            <a:endParaRPr lang="pt-BR" dirty="0"/>
          </a:p>
        </p:txBody>
      </p:sp>
      <p:pic>
        <p:nvPicPr>
          <p:cNvPr id="5" name="Imagem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733883"/>
            <a:ext cx="3312795" cy="3526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m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67" y="1816503"/>
            <a:ext cx="3831644" cy="3487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50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Pegar/Soltar </a:t>
            </a:r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endParaRPr lang="pt-BR" sz="1400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Gatilho correspondente às ações de pegar/soltar. Fonte: elaborado pelo autor.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2388"/>
            <a:ext cx="4214225" cy="3543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330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IDLE (pode ser executada várias vezes)</a:t>
            </a:r>
          </a:p>
          <a:p>
            <a:r>
              <a:rPr lang="pt-BR" dirty="0" smtClean="0"/>
              <a:t>Mão levantada + B</a:t>
            </a:r>
          </a:p>
          <a:p>
            <a:r>
              <a:rPr lang="pt-BR" dirty="0" smtClean="0"/>
              <a:t>Close </a:t>
            </a:r>
            <a:r>
              <a:rPr lang="pt-BR" dirty="0" err="1" smtClean="0"/>
              <a:t>Collider</a:t>
            </a:r>
            <a:endParaRPr lang="pt-BR" dirty="0" smtClean="0"/>
          </a:p>
          <a:p>
            <a:pPr lvl="1"/>
            <a:r>
              <a:rPr lang="pt-BR" dirty="0" smtClean="0"/>
              <a:t>Presença de item = Pegar</a:t>
            </a:r>
          </a:p>
          <a:p>
            <a:pPr lvl="1"/>
            <a:r>
              <a:rPr lang="pt-BR" dirty="0" smtClean="0"/>
              <a:t>Ausência de item = Soltar</a:t>
            </a:r>
          </a:p>
          <a:p>
            <a:r>
              <a:rPr lang="pt-BR" dirty="0" smtClean="0"/>
              <a:t>Pegar = item é colocado na mochila</a:t>
            </a:r>
          </a:p>
          <a:p>
            <a:r>
              <a:rPr lang="pt-BR" dirty="0" smtClean="0"/>
              <a:t>Soltar = item é colocado na cena e próximo item da mochila é colocado na mão</a:t>
            </a:r>
          </a:p>
        </p:txBody>
      </p:sp>
    </p:spTree>
    <p:extLst>
      <p:ext uri="{BB962C8B-B14F-4D97-AF65-F5344CB8AC3E}">
        <p14:creationId xmlns:p14="http://schemas.microsoft.com/office/powerpoint/2010/main" val="34014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Troca de item com a mochila</a:t>
            </a:r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 algn="ctr">
              <a:buNone/>
            </a:pPr>
            <a:r>
              <a:rPr lang="pt-BR" sz="1400" dirty="0" smtClean="0"/>
              <a:t>Gatilho corresponde à ação de trocar item com a mochila. Fonte: elaborado pelo autor.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13" y="1988839"/>
            <a:ext cx="4046571" cy="34978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5518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IDLE</a:t>
            </a:r>
          </a:p>
          <a:p>
            <a:r>
              <a:rPr lang="pt-BR" dirty="0" smtClean="0"/>
              <a:t>Mão na cabeça + B</a:t>
            </a:r>
          </a:p>
          <a:p>
            <a:r>
              <a:rPr lang="pt-BR" dirty="0" smtClean="0"/>
              <a:t>Mochila = Lista circular</a:t>
            </a:r>
          </a:p>
          <a:p>
            <a:r>
              <a:rPr lang="pt-BR" dirty="0" smtClean="0"/>
              <a:t>Ação termina ao retirar mão da cabeça</a:t>
            </a:r>
          </a:p>
          <a:p>
            <a:r>
              <a:rPr lang="pt-BR" dirty="0" smtClean="0"/>
              <a:t>Último item selecionado permanece na mão</a:t>
            </a:r>
          </a:p>
        </p:txBody>
      </p:sp>
    </p:spTree>
    <p:extLst>
      <p:ext uri="{BB962C8B-B14F-4D97-AF65-F5344CB8AC3E}">
        <p14:creationId xmlns:p14="http://schemas.microsoft.com/office/powerpoint/2010/main" val="35925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Organização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CAVE RPG - Desenvolvimento</a:t>
            </a:r>
          </a:p>
          <a:p>
            <a:pPr lvl="1"/>
            <a:r>
              <a:rPr lang="pt-BR" dirty="0" smtClean="0"/>
              <a:t>Jogadores</a:t>
            </a:r>
            <a:endParaRPr lang="pt-BR" dirty="0"/>
          </a:p>
          <a:p>
            <a:pPr lvl="1"/>
            <a:r>
              <a:rPr lang="pt-BR" dirty="0"/>
              <a:t>Ações</a:t>
            </a:r>
          </a:p>
          <a:p>
            <a:pPr lvl="1"/>
            <a:r>
              <a:rPr lang="pt-BR" dirty="0"/>
              <a:t>Controladores</a:t>
            </a:r>
          </a:p>
          <a:p>
            <a:pPr lvl="1"/>
            <a:r>
              <a:rPr lang="pt-BR" dirty="0"/>
              <a:t>Turnos</a:t>
            </a:r>
          </a:p>
          <a:p>
            <a:pPr lvl="1"/>
            <a:r>
              <a:rPr lang="pt-BR" dirty="0" err="1" smtClean="0"/>
              <a:t>Multiprojeção</a:t>
            </a:r>
            <a:endParaRPr lang="pt-BR" dirty="0" smtClean="0"/>
          </a:p>
          <a:p>
            <a:r>
              <a:rPr lang="pt-BR" dirty="0" smtClean="0"/>
              <a:t>Teste de </a:t>
            </a:r>
            <a:r>
              <a:rPr lang="pt-BR" dirty="0" smtClean="0"/>
              <a:t>Funcionamento</a:t>
            </a:r>
          </a:p>
          <a:p>
            <a:r>
              <a:rPr lang="pt-BR" smtClean="0"/>
              <a:t>Conclusões</a:t>
            </a:r>
            <a:endParaRPr lang="pt-BR" dirty="0" smtClean="0"/>
          </a:p>
          <a:p>
            <a:r>
              <a:rPr lang="pt-BR" dirty="0" smtClean="0"/>
              <a:t>Trabalhos Futuros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551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Ataque à curta distância </a:t>
            </a:r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r>
              <a:rPr lang="pt-BR" sz="1400" dirty="0" err="1" smtClean="0"/>
              <a:t>Colliders</a:t>
            </a:r>
            <a:r>
              <a:rPr lang="pt-BR" sz="1400" dirty="0" smtClean="0"/>
              <a:t> responsáveis pela detecção do ataque à curta distância. Fonte: elaborado pelo autor.</a:t>
            </a:r>
            <a:endParaRPr lang="pt-BR" dirty="0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204864"/>
            <a:ext cx="4221480" cy="3528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103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 smtClean="0"/>
                  <a:t>ACTION (limitado a uma ação por turno)</a:t>
                </a:r>
              </a:p>
              <a:p>
                <a:r>
                  <a:rPr lang="pt-BR" dirty="0" err="1" smtClean="0"/>
                  <a:t>CloseCollider</a:t>
                </a:r>
                <a:endParaRPr lang="pt-BR" dirty="0" smtClean="0"/>
              </a:p>
              <a:p>
                <a:r>
                  <a:rPr lang="pt-BR" dirty="0" smtClean="0"/>
                  <a:t>Condição de sucesso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h𝑎</m:t>
                    </m:r>
                    <m:sSub>
                      <m:sSubPr>
                        <m:ctrlPr>
                          <a:rPr lang="pt-B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</a:rPr>
                          <m:t>𝑐𝑢𝑟𝑡𝑎𝐷𝑖𝑠𝑡𝑎𝑛𝑐𝑖𝑎</m:t>
                        </m:r>
                      </m:sub>
                    </m:sSub>
                    <m:r>
                      <a:rPr lang="pt-BR" b="0" i="1" smtClean="0">
                        <a:latin typeface="Cambria Math"/>
                      </a:rPr>
                      <m:t>+</m:t>
                    </m:r>
                    <m:r>
                      <a:rPr lang="pt-BR" b="0" i="1" smtClean="0">
                        <a:latin typeface="Cambria Math"/>
                      </a:rPr>
                      <m:t>𝑣𝑎𝑙𝑜𝑟</m:t>
                    </m:r>
                    <m:r>
                      <a:rPr lang="pt-BR" b="0" i="1" smtClean="0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𝑎𝑙𝑒𝑎𝑡</m:t>
                    </m:r>
                    <m:r>
                      <a:rPr lang="pt-BR" b="0" i="1" smtClean="0">
                        <a:latin typeface="Cambria Math"/>
                      </a:rPr>
                      <m:t>ó</m:t>
                    </m:r>
                    <m:r>
                      <a:rPr lang="pt-BR" b="0" i="1" smtClean="0">
                        <a:latin typeface="Cambria Math"/>
                      </a:rPr>
                      <m:t>𝑟𝑖𝑜</m:t>
                    </m:r>
                    <m:r>
                      <a:rPr lang="pt-BR" b="0" i="1" smtClean="0">
                        <a:latin typeface="Cambria Math"/>
                      </a:rPr>
                      <m:t> (1~20)</m:t>
                    </m:r>
                  </m:oMath>
                </a14:m>
                <a:endParaRPr lang="pt-BR" b="0" dirty="0" smtClean="0"/>
              </a:p>
              <a:p>
                <a:r>
                  <a:rPr lang="pt-BR" dirty="0" smtClean="0"/>
                  <a:t>Cálculo de dano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𝑣𝑎𝑙𝑜𝑟</m:t>
                    </m:r>
                    <m:r>
                      <a:rPr lang="pt-BR" b="0" i="1" smtClean="0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𝑎𝑙𝑒𝑎𝑡</m:t>
                    </m:r>
                    <m:r>
                      <a:rPr lang="pt-BR" b="0" i="1" smtClean="0">
                        <a:latin typeface="Cambria Math"/>
                      </a:rPr>
                      <m:t>ó</m:t>
                    </m:r>
                    <m:r>
                      <a:rPr lang="pt-BR" b="0" i="1" smtClean="0">
                        <a:latin typeface="Cambria Math"/>
                      </a:rPr>
                      <m:t>𝑟𝑖𝑜</m:t>
                    </m:r>
                    <m:r>
                      <a:rPr lang="pt-BR" b="0" i="1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pt-B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  <m:r>
                          <a:rPr lang="pt-BR" b="0" i="1" smtClean="0">
                            <a:latin typeface="Cambria Math"/>
                          </a:rPr>
                          <m:t> ~ 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h𝑎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𝐹𝑜𝑟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ç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pt-BR" dirty="0" smtClean="0"/>
              </a:p>
              <a:p>
                <a:r>
                  <a:rPr lang="pt-BR" dirty="0" smtClean="0"/>
                  <a:t>Em caso de erro, o turno é encerrado da mesma forma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16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1" dirty="0" smtClean="0"/>
              <a:t>Arremesso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 algn="ctr">
              <a:buNone/>
            </a:pPr>
            <a:r>
              <a:rPr lang="pt-BR" sz="1400" dirty="0" smtClean="0"/>
              <a:t>Conjunto de três triggers, responsáveis pela detecção do arremesso. Fonte: elaborado pelo autor.</a:t>
            </a:r>
            <a:endParaRPr lang="pt-BR" sz="1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60" y="2060848"/>
            <a:ext cx="4229467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64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ACTION</a:t>
                </a:r>
              </a:p>
              <a:p>
                <a:r>
                  <a:rPr lang="pt-BR" dirty="0" err="1" smtClean="0"/>
                  <a:t>FarCollider</a:t>
                </a:r>
                <a:endParaRPr lang="pt-BR" dirty="0" smtClean="0"/>
              </a:p>
              <a:p>
                <a:r>
                  <a:rPr lang="pt-BR" dirty="0"/>
                  <a:t>Condição de sucesso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h𝑎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/>
                          </a:rPr>
                          <m:t>𝑙𝑜𝑛𝑔𝑎</m:t>
                        </m:r>
                        <m:r>
                          <a:rPr lang="pt-BR" i="1">
                            <a:latin typeface="Cambria Math"/>
                          </a:rPr>
                          <m:t>𝐷𝑖𝑠𝑡𝑎𝑛𝑐𝑖𝑎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𝑣𝑎𝑙𝑜𝑟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i="1">
                        <a:latin typeface="Cambria Math"/>
                      </a:rPr>
                      <m:t>𝑎𝑙𝑒𝑎𝑡</m:t>
                    </m:r>
                    <m:r>
                      <a:rPr lang="pt-BR" i="1">
                        <a:latin typeface="Cambria Math"/>
                      </a:rPr>
                      <m:t>ó</m:t>
                    </m:r>
                    <m:r>
                      <a:rPr lang="pt-BR" i="1">
                        <a:latin typeface="Cambria Math"/>
                      </a:rPr>
                      <m:t>𝑟𝑖𝑜</m:t>
                    </m:r>
                    <m:r>
                      <a:rPr lang="pt-BR" i="1">
                        <a:latin typeface="Cambria Math"/>
                      </a:rPr>
                      <m:t> (1~20)</m:t>
                    </m:r>
                  </m:oMath>
                </a14:m>
                <a:endParaRPr lang="pt-BR" dirty="0"/>
              </a:p>
              <a:p>
                <a:r>
                  <a:rPr lang="pt-BR" dirty="0"/>
                  <a:t>Cálculo de dano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𝑣𝑎𝑙𝑜𝑟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i="1">
                        <a:latin typeface="Cambria Math"/>
                      </a:rPr>
                      <m:t>𝑎𝑙𝑒𝑎𝑡</m:t>
                    </m:r>
                    <m:r>
                      <a:rPr lang="pt-BR" i="1">
                        <a:latin typeface="Cambria Math"/>
                      </a:rPr>
                      <m:t>ó</m:t>
                    </m:r>
                    <m:r>
                      <a:rPr lang="pt-BR" i="1">
                        <a:latin typeface="Cambria Math"/>
                      </a:rPr>
                      <m:t>𝑟𝑖𝑜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</a:rPr>
                          <m:t> ~ 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pt-BR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pt-BR" i="1">
                            <a:latin typeface="Cambria Math"/>
                          </a:rPr>
                        </m:ctrlPr>
                      </m:fPr>
                      <m:num>
                        <m:r>
                          <a:rPr lang="pt-BR" i="1">
                            <a:latin typeface="Cambria Math"/>
                          </a:rPr>
                          <m:t>h𝑎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𝐹𝑜𝑟</m:t>
                            </m:r>
                            <m:r>
                              <a:rPr lang="pt-BR" i="1">
                                <a:latin typeface="Cambria Math"/>
                              </a:rPr>
                              <m:t>ç</m:t>
                            </m:r>
                            <m:r>
                              <a:rPr lang="pt-BR" i="1">
                                <a:latin typeface="Cambria Math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pt-BR" dirty="0" smtClean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1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Tiro e uso de poção</a:t>
            </a:r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>
              <a:buNone/>
            </a:pPr>
            <a:endParaRPr lang="pt-BR" sz="1400" dirty="0"/>
          </a:p>
          <a:p>
            <a:pPr marL="0" indent="0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Mesmos </a:t>
            </a:r>
            <a:r>
              <a:rPr lang="pt-BR" sz="1400" dirty="0" err="1" smtClean="0"/>
              <a:t>colliders</a:t>
            </a:r>
            <a:r>
              <a:rPr lang="pt-BR" sz="1400" dirty="0" smtClean="0"/>
              <a:t> usados para detectar a ação de pegar/soltar. Fonte: elaborado pelo autor</a:t>
            </a:r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2388"/>
            <a:ext cx="4214225" cy="35436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96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pt-BR" dirty="0" smtClean="0"/>
                  <a:t>Mão levantada + B</a:t>
                </a:r>
              </a:p>
              <a:p>
                <a:r>
                  <a:rPr lang="pt-BR" dirty="0" smtClean="0"/>
                  <a:t>Item determina ação executada</a:t>
                </a:r>
              </a:p>
              <a:p>
                <a:r>
                  <a:rPr lang="pt-BR" dirty="0" smtClean="0"/>
                  <a:t>Se não for poção ou arma</a:t>
                </a:r>
              </a:p>
              <a:p>
                <a:pPr lvl="1"/>
                <a:r>
                  <a:rPr lang="pt-BR" dirty="0" smtClean="0"/>
                  <a:t>Ação inválida (Turno não encerra)</a:t>
                </a:r>
              </a:p>
              <a:p>
                <a:r>
                  <a:rPr lang="pt-BR" dirty="0" smtClean="0"/>
                  <a:t>Se Poção = aumenta vida do jogador</a:t>
                </a:r>
              </a:p>
              <a:p>
                <a:r>
                  <a:rPr lang="pt-BR" dirty="0" smtClean="0"/>
                  <a:t>Se Arma</a:t>
                </a:r>
              </a:p>
              <a:p>
                <a:pPr lvl="1"/>
                <a:r>
                  <a:rPr lang="pt-BR" dirty="0"/>
                  <a:t>Condição de sucesso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h𝑎</m:t>
                    </m:r>
                    <m:sSub>
                      <m:sSubPr>
                        <m:ctrlPr>
                          <a:rPr lang="pt-BR" i="1">
                            <a:latin typeface="Cambria Math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/>
                          </a:rPr>
                          <m:t>𝑙𝑜𝑛𝑔𝑎𝐷𝑖𝑠𝑡𝑎𝑛𝑐𝑖𝑎</m:t>
                        </m:r>
                      </m:sub>
                    </m:sSub>
                    <m:r>
                      <a:rPr lang="pt-BR" i="1">
                        <a:latin typeface="Cambria Math"/>
                      </a:rPr>
                      <m:t>+</m:t>
                    </m:r>
                    <m:r>
                      <a:rPr lang="pt-BR" i="1">
                        <a:latin typeface="Cambria Math"/>
                      </a:rPr>
                      <m:t>𝑣𝑎𝑙𝑜𝑟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i="1">
                        <a:latin typeface="Cambria Math"/>
                      </a:rPr>
                      <m:t>𝑎𝑙𝑒𝑎𝑡</m:t>
                    </m:r>
                    <m:r>
                      <a:rPr lang="pt-BR" i="1">
                        <a:latin typeface="Cambria Math"/>
                      </a:rPr>
                      <m:t>ó</m:t>
                    </m:r>
                    <m:r>
                      <a:rPr lang="pt-BR" i="1">
                        <a:latin typeface="Cambria Math"/>
                      </a:rPr>
                      <m:t>𝑟𝑖𝑜</m:t>
                    </m:r>
                    <m:r>
                      <a:rPr lang="pt-BR" i="1">
                        <a:latin typeface="Cambria Math"/>
                      </a:rPr>
                      <m:t> (1~20)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Cálculo de dano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>
                        <a:latin typeface="Cambria Math"/>
                      </a:rPr>
                      <m:t>𝑣𝑎𝑙𝑜𝑟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r>
                      <a:rPr lang="pt-BR" i="1">
                        <a:latin typeface="Cambria Math"/>
                      </a:rPr>
                      <m:t>𝑎𝑙𝑒𝑎𝑡</m:t>
                    </m:r>
                    <m:r>
                      <a:rPr lang="pt-BR" i="1">
                        <a:latin typeface="Cambria Math"/>
                      </a:rPr>
                      <m:t>ó</m:t>
                    </m:r>
                    <m:r>
                      <a:rPr lang="pt-BR" i="1">
                        <a:latin typeface="Cambria Math"/>
                      </a:rPr>
                      <m:t>𝑟𝑖𝑜</m:t>
                    </m:r>
                    <m:r>
                      <a:rPr lang="pt-BR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pt-B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𝑚𝑖𝑛</m:t>
                            </m:r>
                          </m:sub>
                        </m:sSub>
                        <m:r>
                          <a:rPr lang="pt-BR" i="1">
                            <a:latin typeface="Cambria Math"/>
                          </a:rPr>
                          <m:t> ~ </m:t>
                        </m:r>
                        <m:sSub>
                          <m:sSubPr>
                            <m:ctrlPr>
                              <a:rPr lang="pt-B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/>
                              </a:rPr>
                              <m:t>𝑑𝑎𝑛𝑜</m:t>
                            </m:r>
                          </m:e>
                          <m:sub>
                            <m:r>
                              <a:rPr lang="pt-BR" i="1">
                                <a:latin typeface="Cambria Math"/>
                              </a:rPr>
                              <m:t>𝑚𝑎𝑥</m:t>
                            </m:r>
                          </m:sub>
                        </m:sSub>
                      </m:e>
                    </m:d>
                  </m:oMath>
                </a14:m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7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Ações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1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pt-BR" b="1" dirty="0" smtClean="0"/>
                  <a:t>Andar</a:t>
                </a:r>
              </a:p>
              <a:p>
                <a:pPr marL="0" indent="0">
                  <a:buNone/>
                </a:pPr>
                <a:endParaRPr lang="pt-BR" dirty="0" smtClean="0"/>
              </a:p>
              <a:p>
                <a:r>
                  <a:rPr lang="pt-BR" dirty="0" err="1" smtClean="0"/>
                  <a:t>FirstPersonController</a:t>
                </a:r>
                <a:r>
                  <a:rPr lang="pt-BR" dirty="0" smtClean="0"/>
                  <a:t> (componente – Standard </a:t>
                </a:r>
                <a:r>
                  <a:rPr lang="pt-BR" dirty="0" err="1" smtClean="0"/>
                  <a:t>Assets</a:t>
                </a:r>
                <a:r>
                  <a:rPr lang="pt-BR" dirty="0" smtClean="0"/>
                  <a:t>)</a:t>
                </a:r>
              </a:p>
              <a:p>
                <a:r>
                  <a:rPr lang="pt-BR" dirty="0" smtClean="0"/>
                  <a:t>Direcionais </a:t>
                </a:r>
                <a:r>
                  <a:rPr lang="pt-BR" dirty="0" err="1" smtClean="0"/>
                  <a:t>WiiRemote</a:t>
                </a:r>
                <a:endParaRPr lang="pt-BR" dirty="0" smtClean="0"/>
              </a:p>
              <a:p>
                <a:r>
                  <a:rPr lang="pt-BR" dirty="0" smtClean="0"/>
                  <a:t>Uso do tempo máximo de caminhada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/>
                      </a:rPr>
                      <m:t>𝑡𝑒𝑚𝑝𝑜</m:t>
                    </m:r>
                    <m:r>
                      <a:rPr lang="pt-BR" b="0" i="1" smtClean="0">
                        <a:latin typeface="Cambria Math"/>
                      </a:rPr>
                      <m:t> </m:t>
                    </m:r>
                    <m:r>
                      <a:rPr lang="pt-BR" b="0" i="1" smtClean="0">
                        <a:latin typeface="Cambria Math"/>
                      </a:rPr>
                      <m:t>𝑏𝑎𝑠𝑒</m:t>
                    </m:r>
                    <m:r>
                      <a:rPr lang="pt-BR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pt-BR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/>
                          </a:rPr>
                          <m:t>h𝑎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/>
                              </a:rPr>
                              <m:t>𝑟𝑒𝑠𝑖𝑠𝑡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ê</m:t>
                            </m:r>
                            <m:r>
                              <a:rPr lang="pt-BR" b="0" i="1" smtClean="0">
                                <a:latin typeface="Cambria Math"/>
                              </a:rPr>
                              <m:t>𝑛𝑐𝑖𝑎</m:t>
                            </m:r>
                          </m:sub>
                        </m:sSub>
                      </m:num>
                      <m:den>
                        <m:r>
                          <a:rPr lang="pt-BR" b="0" i="1" smtClean="0">
                            <a:latin typeface="Cambria Math"/>
                          </a:rPr>
                          <m:t>5</m:t>
                        </m:r>
                      </m:den>
                    </m:f>
                    <m:r>
                      <a:rPr lang="pt-BR" b="0" i="1" smtClean="0">
                        <a:latin typeface="Cambria Math"/>
                      </a:rPr>
                      <m:t> </m:t>
                    </m:r>
                  </m:oMath>
                </a14:m>
                <a:endParaRPr lang="pt-BR" dirty="0" smtClean="0"/>
              </a:p>
              <a:p>
                <a:r>
                  <a:rPr lang="pt-BR" dirty="0" smtClean="0"/>
                  <a:t>IDLE</a:t>
                </a:r>
              </a:p>
              <a:p>
                <a:pPr lvl="1"/>
                <a:r>
                  <a:rPr lang="pt-BR" dirty="0" smtClean="0"/>
                  <a:t>Não determina o encerramento do turno</a:t>
                </a:r>
              </a:p>
              <a:p>
                <a:pPr lvl="1"/>
                <a:r>
                  <a:rPr lang="pt-BR" dirty="0" smtClean="0"/>
                  <a:t>Não pode ser executado infinitamente</a:t>
                </a:r>
                <a:endParaRPr lang="pt-BR" dirty="0"/>
              </a:p>
            </p:txBody>
          </p:sp>
        </mc:Choice>
        <mc:Fallback xmlns="">
          <p:sp>
            <p:nvSpPr>
              <p:cNvPr id="2" name="Espaço Reservado para Conteúd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67" t="-1067" r="-12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00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CAVE RPG - Controladores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b="1" dirty="0" smtClean="0"/>
              <a:t>Wii </a:t>
            </a:r>
            <a:r>
              <a:rPr lang="pt-BR" b="1" dirty="0" err="1" smtClean="0"/>
              <a:t>remote</a:t>
            </a:r>
            <a:endParaRPr lang="pt-BR" b="1" dirty="0" smtClean="0"/>
          </a:p>
          <a:p>
            <a:r>
              <a:rPr lang="pt-BR" dirty="0" err="1" smtClean="0"/>
              <a:t>Package</a:t>
            </a:r>
            <a:r>
              <a:rPr lang="pt-BR" dirty="0" smtClean="0"/>
              <a:t> </a:t>
            </a:r>
            <a:r>
              <a:rPr lang="pt-BR" dirty="0" err="1" smtClean="0"/>
              <a:t>wiimote</a:t>
            </a:r>
            <a:r>
              <a:rPr lang="pt-BR" dirty="0" smtClean="0"/>
              <a:t> + unity3d</a:t>
            </a:r>
          </a:p>
          <a:p>
            <a:pPr lvl="1"/>
            <a:r>
              <a:rPr lang="pt-BR" dirty="0" err="1" smtClean="0"/>
              <a:t>Osc</a:t>
            </a:r>
            <a:endParaRPr lang="pt-BR" dirty="0" smtClean="0"/>
          </a:p>
          <a:p>
            <a:pPr lvl="1"/>
            <a:r>
              <a:rPr lang="pt-BR" dirty="0" err="1" smtClean="0"/>
              <a:t>OscReceiver</a:t>
            </a:r>
            <a:endParaRPr lang="pt-BR" dirty="0" smtClean="0"/>
          </a:p>
          <a:p>
            <a:pPr lvl="1"/>
            <a:r>
              <a:rPr lang="pt-BR" dirty="0" err="1" smtClean="0"/>
              <a:t>UDPPacketIO</a:t>
            </a:r>
            <a:endParaRPr lang="pt-BR" dirty="0" smtClean="0"/>
          </a:p>
          <a:p>
            <a:pPr lvl="1"/>
            <a:r>
              <a:rPr lang="pt-BR" dirty="0" err="1" smtClean="0"/>
              <a:t>InfosManagerBehaviour</a:t>
            </a:r>
            <a:endParaRPr lang="pt-BR" dirty="0" smtClean="0"/>
          </a:p>
          <a:p>
            <a:r>
              <a:rPr lang="pt-BR" dirty="0" err="1" smtClean="0"/>
              <a:t>GlovePie</a:t>
            </a:r>
            <a:endParaRPr lang="pt-BR" dirty="0" smtClean="0"/>
          </a:p>
          <a:p>
            <a:pPr lvl="1"/>
            <a:r>
              <a:rPr lang="pt-BR" dirty="0" smtClean="0"/>
              <a:t>Emulação do mouse e das setas do teclado via analógico </a:t>
            </a:r>
            <a:r>
              <a:rPr lang="pt-BR" dirty="0"/>
              <a:t> </a:t>
            </a:r>
            <a:r>
              <a:rPr lang="pt-BR" dirty="0" smtClean="0"/>
              <a:t>e direcionais do </a:t>
            </a:r>
            <a:r>
              <a:rPr lang="pt-BR" dirty="0" err="1" smtClean="0"/>
              <a:t>Wiimote</a:t>
            </a:r>
            <a:endParaRPr lang="pt-BR" dirty="0" smtClean="0"/>
          </a:p>
          <a:p>
            <a:r>
              <a:rPr lang="pt-BR" dirty="0" smtClean="0"/>
              <a:t>OSC</a:t>
            </a:r>
          </a:p>
        </p:txBody>
      </p:sp>
    </p:spTree>
    <p:extLst>
      <p:ext uri="{BB962C8B-B14F-4D97-AF65-F5344CB8AC3E}">
        <p14:creationId xmlns:p14="http://schemas.microsoft.com/office/powerpoint/2010/main" val="230675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CAVE RPG - Controladores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err="1" smtClean="0"/>
              <a:t>Kinect</a:t>
            </a:r>
            <a:endParaRPr lang="pt-BR" b="1" dirty="0" smtClean="0"/>
          </a:p>
          <a:p>
            <a:r>
              <a:rPr lang="pt-BR" dirty="0" err="1" smtClean="0"/>
              <a:t>Kinect</a:t>
            </a:r>
            <a:r>
              <a:rPr lang="pt-BR" dirty="0" smtClean="0"/>
              <a:t> </a:t>
            </a:r>
            <a:r>
              <a:rPr lang="pt-BR" dirty="0" err="1" smtClean="0"/>
              <a:t>Wrapper</a:t>
            </a:r>
            <a:r>
              <a:rPr lang="pt-BR" dirty="0" smtClean="0"/>
              <a:t> </a:t>
            </a:r>
            <a:r>
              <a:rPr lang="pt-BR" dirty="0" err="1" smtClean="0"/>
              <a:t>Package</a:t>
            </a:r>
            <a:r>
              <a:rPr lang="pt-BR" dirty="0" smtClean="0"/>
              <a:t> for Unity3D</a:t>
            </a:r>
          </a:p>
          <a:p>
            <a:pPr lvl="1"/>
            <a:r>
              <a:rPr lang="pt-BR" dirty="0" err="1" smtClean="0"/>
              <a:t>KinectPrefab</a:t>
            </a:r>
            <a:endParaRPr lang="pt-BR" dirty="0" smtClean="0"/>
          </a:p>
          <a:p>
            <a:pPr lvl="2"/>
            <a:r>
              <a:rPr lang="pt-BR" dirty="0" err="1" smtClean="0"/>
              <a:t>SkeletonWrapper</a:t>
            </a:r>
            <a:endParaRPr lang="pt-BR" dirty="0" smtClean="0"/>
          </a:p>
          <a:p>
            <a:pPr lvl="2"/>
            <a:r>
              <a:rPr lang="pt-BR" dirty="0" err="1" smtClean="0"/>
              <a:t>DepthWrapper</a:t>
            </a:r>
            <a:endParaRPr lang="pt-BR" dirty="0" smtClean="0"/>
          </a:p>
          <a:p>
            <a:pPr lvl="2"/>
            <a:r>
              <a:rPr lang="pt-BR" dirty="0" err="1" smtClean="0"/>
              <a:t>KinectSensor</a:t>
            </a:r>
            <a:endParaRPr lang="pt-BR" dirty="0" smtClean="0"/>
          </a:p>
          <a:p>
            <a:pPr lvl="1"/>
            <a:r>
              <a:rPr lang="pt-BR" dirty="0" err="1" smtClean="0"/>
              <a:t>rainbowMan</a:t>
            </a:r>
            <a:endParaRPr lang="pt-BR" dirty="0" smtClean="0"/>
          </a:p>
          <a:p>
            <a:pPr lvl="2"/>
            <a:r>
              <a:rPr lang="pt-BR" dirty="0" smtClean="0"/>
              <a:t>KinectModelControllerV2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8079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CAVE RPG - Turnos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b="1" dirty="0" err="1" smtClean="0"/>
              <a:t>GameManager</a:t>
            </a:r>
            <a:endParaRPr lang="pt-BR" b="1" dirty="0" smtClean="0"/>
          </a:p>
          <a:p>
            <a:r>
              <a:rPr lang="pt-BR" dirty="0" smtClean="0"/>
              <a:t>IDLE &amp; ACTION</a:t>
            </a:r>
          </a:p>
          <a:p>
            <a:pPr lvl="1"/>
            <a:r>
              <a:rPr lang="pt-BR" dirty="0" err="1" smtClean="0"/>
              <a:t>Wiimote</a:t>
            </a:r>
            <a:r>
              <a:rPr lang="pt-BR" dirty="0" smtClean="0"/>
              <a:t> A</a:t>
            </a:r>
          </a:p>
          <a:p>
            <a:r>
              <a:rPr lang="pt-BR" dirty="0" smtClean="0"/>
              <a:t>Tempo limite</a:t>
            </a:r>
          </a:p>
          <a:p>
            <a:r>
              <a:rPr lang="pt-BR" dirty="0" smtClean="0"/>
              <a:t>Ordenação dos turnos</a:t>
            </a:r>
          </a:p>
          <a:p>
            <a:r>
              <a:rPr lang="pt-BR" dirty="0" smtClean="0"/>
              <a:t>Game Over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RPG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Surgiu em 1974</a:t>
            </a:r>
          </a:p>
          <a:p>
            <a:pPr lvl="1"/>
            <a:r>
              <a:rPr lang="pt-BR" dirty="0" err="1" smtClean="0"/>
              <a:t>Dungeons</a:t>
            </a:r>
            <a:r>
              <a:rPr lang="pt-BR" dirty="0" smtClean="0"/>
              <a:t> &amp; </a:t>
            </a:r>
            <a:r>
              <a:rPr lang="pt-BR" dirty="0" err="1" smtClean="0"/>
              <a:t>Dragons</a:t>
            </a:r>
            <a:endParaRPr lang="pt-BR" dirty="0" smtClean="0"/>
          </a:p>
          <a:p>
            <a:r>
              <a:rPr lang="pt-BR" dirty="0" smtClean="0"/>
              <a:t>Jogo tipicamente colaborativo e social</a:t>
            </a:r>
          </a:p>
          <a:p>
            <a:pPr lvl="1"/>
            <a:r>
              <a:rPr lang="pt-BR" dirty="0" smtClean="0"/>
              <a:t>Baixa competitividade</a:t>
            </a:r>
          </a:p>
          <a:p>
            <a:r>
              <a:rPr lang="pt-BR" dirty="0" smtClean="0"/>
              <a:t>Interpretativo</a:t>
            </a:r>
          </a:p>
          <a:p>
            <a:pPr lvl="1"/>
            <a:r>
              <a:rPr lang="pt-BR" dirty="0" smtClean="0"/>
              <a:t>Grande proximidade jogador-personagem</a:t>
            </a:r>
          </a:p>
          <a:p>
            <a:pPr lvl="1"/>
            <a:r>
              <a:rPr lang="pt-BR" dirty="0" smtClean="0"/>
              <a:t>Alta </a:t>
            </a:r>
            <a:r>
              <a:rPr lang="pt-BR" dirty="0" err="1" smtClean="0"/>
              <a:t>imersividade</a:t>
            </a:r>
            <a:r>
              <a:rPr lang="pt-BR" dirty="0" smtClean="0"/>
              <a:t>*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54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CAVE RPG - </a:t>
            </a:r>
            <a:r>
              <a:rPr lang="pt-BR" dirty="0" err="1" smtClean="0"/>
              <a:t>Multiprojeção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b="1" dirty="0" err="1" smtClean="0"/>
              <a:t>Unity</a:t>
            </a:r>
            <a:r>
              <a:rPr lang="pt-BR" b="1" dirty="0" smtClean="0"/>
              <a:t> Cluster </a:t>
            </a:r>
            <a:r>
              <a:rPr lang="pt-BR" b="1" dirty="0" err="1" smtClean="0"/>
              <a:t>Package</a:t>
            </a:r>
            <a:endParaRPr lang="pt-BR" b="1" dirty="0" smtClean="0"/>
          </a:p>
          <a:p>
            <a:pPr lvl="1"/>
            <a:r>
              <a:rPr lang="pt-BR" dirty="0" smtClean="0"/>
              <a:t>Permite apenas uma câmera por cena</a:t>
            </a:r>
            <a:endParaRPr lang="pt-BR" dirty="0"/>
          </a:p>
          <a:p>
            <a:r>
              <a:rPr lang="pt-BR" dirty="0" err="1" smtClean="0"/>
              <a:t>FirstPersonController</a:t>
            </a:r>
            <a:r>
              <a:rPr lang="pt-BR" dirty="0" smtClean="0"/>
              <a:t> </a:t>
            </a:r>
          </a:p>
          <a:p>
            <a:pPr lvl="1"/>
            <a:r>
              <a:rPr lang="pt-BR" dirty="0" smtClean="0"/>
              <a:t>Rotação da câmera utiliza dois objetos diferentes </a:t>
            </a:r>
          </a:p>
          <a:p>
            <a:r>
              <a:rPr lang="pt-BR" dirty="0" err="1" smtClean="0"/>
              <a:t>Multiprojection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endParaRPr lang="pt-BR" dirty="0"/>
          </a:p>
          <a:p>
            <a:pPr lvl="1"/>
            <a:r>
              <a:rPr lang="pt-BR" dirty="0" smtClean="0"/>
              <a:t>Criação de objeto pai</a:t>
            </a:r>
          </a:p>
          <a:p>
            <a:r>
              <a:rPr lang="pt-BR" dirty="0" err="1" smtClean="0"/>
              <a:t>MouseLook</a:t>
            </a:r>
            <a:endParaRPr lang="pt-BR" dirty="0" smtClean="0"/>
          </a:p>
          <a:p>
            <a:pPr lvl="1"/>
            <a:r>
              <a:rPr lang="pt-BR" dirty="0" err="1" smtClean="0"/>
              <a:t>Init</a:t>
            </a:r>
            <a:endParaRPr lang="pt-BR" dirty="0" smtClean="0"/>
          </a:p>
          <a:p>
            <a:pPr lvl="1"/>
            <a:r>
              <a:rPr lang="pt-BR" dirty="0" err="1" smtClean="0"/>
              <a:t>LookRotation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57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Teste de Funcionamento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8" y="1600200"/>
            <a:ext cx="7992533" cy="4495800"/>
          </a:xfrm>
        </p:spPr>
      </p:pic>
      <p:sp>
        <p:nvSpPr>
          <p:cNvPr id="6" name="CaixaDeTexto 5"/>
          <p:cNvSpPr txBox="1"/>
          <p:nvPr/>
        </p:nvSpPr>
        <p:spPr>
          <a:xfrm>
            <a:off x="2123728" y="5561576"/>
            <a:ext cx="7632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/>
              <a:t>MiniCAVE</a:t>
            </a:r>
            <a:r>
              <a:rPr lang="pt-BR" sz="1400" dirty="0" smtClean="0"/>
              <a:t> – Teste de funcionamento </a:t>
            </a:r>
            <a:r>
              <a:rPr lang="pt-BR" sz="1400" dirty="0"/>
              <a:t>Fonte: </a:t>
            </a:r>
            <a:r>
              <a:rPr lang="pt-BR" sz="1400" dirty="0" smtClean="0"/>
              <a:t>elaborado pelo autor.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2196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Teste de Funcionamento</a:t>
            </a:r>
            <a:endParaRPr lang="pt-BR" dirty="0"/>
          </a:p>
        </p:txBody>
      </p:sp>
      <p:pic>
        <p:nvPicPr>
          <p:cNvPr id="4" name="VID-20160107-WA0002.mp4">
            <a:hlinkClick r:id="" action="ppaction://media"/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538" y="1600200"/>
            <a:ext cx="8143875" cy="4495800"/>
          </a:xfrm>
        </p:spPr>
      </p:pic>
    </p:spTree>
    <p:extLst>
      <p:ext uri="{BB962C8B-B14F-4D97-AF65-F5344CB8AC3E}">
        <p14:creationId xmlns:p14="http://schemas.microsoft.com/office/powerpoint/2010/main" val="45510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soluções dos controladores não afetaram o jogo na sua performance</a:t>
            </a:r>
          </a:p>
          <a:p>
            <a:r>
              <a:rPr lang="pt-BR" dirty="0" smtClean="0"/>
              <a:t>Foi possível fazer a multiprojeção do jogo.</a:t>
            </a:r>
          </a:p>
          <a:p>
            <a:r>
              <a:rPr lang="pt-BR" dirty="0" smtClean="0"/>
              <a:t>Os testes mostraram que houve uma maior </a:t>
            </a:r>
            <a:r>
              <a:rPr lang="pt-BR" dirty="0" err="1" smtClean="0"/>
              <a:t>imersividade</a:t>
            </a:r>
            <a:r>
              <a:rPr lang="pt-BR" dirty="0" smtClean="0"/>
              <a:t> em relação ao gênero.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5335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Futuros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Aumento de feedback para o usuário</a:t>
            </a:r>
          </a:p>
          <a:p>
            <a:r>
              <a:rPr lang="pt-BR" dirty="0" smtClean="0"/>
              <a:t>Execução em </a:t>
            </a:r>
            <a:r>
              <a:rPr lang="pt-BR" dirty="0" err="1" smtClean="0"/>
              <a:t>MiniCAVE</a:t>
            </a:r>
            <a:r>
              <a:rPr lang="pt-BR" dirty="0" smtClean="0"/>
              <a:t> sem adaptações</a:t>
            </a:r>
          </a:p>
          <a:p>
            <a:r>
              <a:rPr lang="pt-BR" dirty="0" err="1" smtClean="0"/>
              <a:t>Gameplay</a:t>
            </a:r>
            <a:r>
              <a:rPr lang="pt-BR" dirty="0" smtClean="0"/>
              <a:t> com mais usuários</a:t>
            </a:r>
          </a:p>
          <a:p>
            <a:pPr lvl="1"/>
            <a:r>
              <a:rPr lang="pt-BR" dirty="0" smtClean="0"/>
              <a:t>Coleta de experiências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816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55000" lnSpcReduction="20000"/>
          </a:bodyPr>
          <a:lstStyle/>
          <a:p>
            <a:pPr algn="just"/>
            <a:r>
              <a:rPr lang="pt-BR" dirty="0"/>
              <a:t>DIAS, Diego Roberto Colombo. Sistema avançado de realidade virtual para visualização de estruturas odontológicas. Bauru, 2011. 119 p.</a:t>
            </a:r>
          </a:p>
          <a:p>
            <a:pPr algn="just"/>
            <a:r>
              <a:rPr lang="pt-BR" u="sng" dirty="0">
                <a:hlinkClick r:id="rId2"/>
              </a:rPr>
              <a:t>DUNGEONS &amp; DRAGONS. </a:t>
            </a:r>
            <a:r>
              <a:rPr lang="pt-BR" u="sng" dirty="0" err="1">
                <a:hlinkClick r:id="rId2"/>
              </a:rPr>
              <a:t>Forty</a:t>
            </a:r>
            <a:r>
              <a:rPr lang="pt-BR" u="sng" dirty="0">
                <a:hlinkClick r:id="rId2"/>
              </a:rPr>
              <a:t> </a:t>
            </a:r>
            <a:r>
              <a:rPr lang="pt-BR" u="sng" dirty="0" err="1">
                <a:hlinkClick r:id="rId2"/>
              </a:rPr>
              <a:t>years</a:t>
            </a:r>
            <a:r>
              <a:rPr lang="pt-BR" u="sng" dirty="0">
                <a:hlinkClick r:id="rId2"/>
              </a:rPr>
              <a:t> </a:t>
            </a:r>
            <a:r>
              <a:rPr lang="pt-BR" u="sng" dirty="0" err="1">
                <a:hlinkClick r:id="rId2"/>
              </a:rPr>
              <a:t>of</a:t>
            </a:r>
            <a:r>
              <a:rPr lang="pt-BR" u="sng" dirty="0">
                <a:hlinkClick r:id="rId2"/>
              </a:rPr>
              <a:t> </a:t>
            </a:r>
            <a:r>
              <a:rPr lang="pt-BR" u="sng" dirty="0" err="1">
                <a:hlinkClick r:id="rId2"/>
              </a:rPr>
              <a:t>adventure</a:t>
            </a:r>
            <a:r>
              <a:rPr lang="pt-BR" u="sng" dirty="0">
                <a:hlinkClick r:id="rId2"/>
              </a:rPr>
              <a:t>. Disponível em: &lt;http://dnd.wizards.com/dungeons-and-dragons/what-dd/history/history-forty-years-adventure</a:t>
            </a:r>
            <a:r>
              <a:rPr lang="pt-BR" u="sng" dirty="0"/>
              <a:t>&gt;. Acesso em: 25 mai. 2015.</a:t>
            </a:r>
            <a:endParaRPr lang="pt-BR" dirty="0"/>
          </a:p>
          <a:p>
            <a:pPr algn="just"/>
            <a:r>
              <a:rPr lang="pt-BR" dirty="0"/>
              <a:t>DUNGEONS &amp; DRAGONS. Basic </a:t>
            </a:r>
            <a:r>
              <a:rPr lang="pt-BR" dirty="0" err="1"/>
              <a:t>Rules</a:t>
            </a:r>
            <a:r>
              <a:rPr lang="pt-BR" dirty="0"/>
              <a:t>: </a:t>
            </a:r>
            <a:r>
              <a:rPr lang="pt-BR" dirty="0" err="1"/>
              <a:t>Player’s</a:t>
            </a:r>
            <a:r>
              <a:rPr lang="pt-BR" dirty="0"/>
              <a:t> Basic </a:t>
            </a:r>
            <a:r>
              <a:rPr lang="pt-BR" dirty="0" err="1"/>
              <a:t>Rules</a:t>
            </a:r>
            <a:r>
              <a:rPr lang="pt-BR" dirty="0"/>
              <a:t> </a:t>
            </a:r>
            <a:r>
              <a:rPr lang="pt-BR" dirty="0" err="1"/>
              <a:t>Vversion</a:t>
            </a:r>
            <a:r>
              <a:rPr lang="pt-BR" dirty="0"/>
              <a:t> 0.2. Disponível em: &lt;</a:t>
            </a:r>
            <a:r>
              <a:rPr lang="pt-BR" u="sng" dirty="0">
                <a:hlinkClick r:id="rId3"/>
              </a:rPr>
              <a:t>http://media.wizards.com/2014/downloads/dnd/PlayerDnDBasicRules_v0.2.pdf</a:t>
            </a:r>
            <a:r>
              <a:rPr lang="pt-BR" u="sng" dirty="0"/>
              <a:t>&gt;. Acesso em: 23 mai. 2015.</a:t>
            </a:r>
            <a:endParaRPr lang="pt-BR" dirty="0"/>
          </a:p>
          <a:p>
            <a:pPr algn="just"/>
            <a:r>
              <a:rPr lang="pt-BR" dirty="0"/>
              <a:t>DUNGEONS &amp; DRAGONS. Basic </a:t>
            </a:r>
            <a:r>
              <a:rPr lang="pt-BR" dirty="0" err="1"/>
              <a:t>Rules</a:t>
            </a:r>
            <a:r>
              <a:rPr lang="pt-BR" dirty="0"/>
              <a:t>: </a:t>
            </a:r>
            <a:r>
              <a:rPr lang="pt-BR" dirty="0" err="1"/>
              <a:t>Dungeon</a:t>
            </a:r>
            <a:r>
              <a:rPr lang="pt-BR" dirty="0"/>
              <a:t> </a:t>
            </a:r>
            <a:r>
              <a:rPr lang="pt-BR" dirty="0" err="1"/>
              <a:t>Master’s</a:t>
            </a:r>
            <a:r>
              <a:rPr lang="pt-BR" dirty="0"/>
              <a:t> Basic </a:t>
            </a:r>
            <a:r>
              <a:rPr lang="pt-BR" dirty="0" err="1"/>
              <a:t>Rules</a:t>
            </a:r>
            <a:r>
              <a:rPr lang="pt-BR" dirty="0"/>
              <a:t> </a:t>
            </a:r>
            <a:r>
              <a:rPr lang="pt-BR" dirty="0" err="1"/>
              <a:t>Version</a:t>
            </a:r>
            <a:r>
              <a:rPr lang="pt-BR" dirty="0"/>
              <a:t> 0.3. Disponível em: &lt;</a:t>
            </a:r>
            <a:r>
              <a:rPr lang="pt-BR" u="sng" dirty="0">
                <a:hlinkClick r:id="rId4"/>
              </a:rPr>
              <a:t>http://media.wizards.com/2014/downloads/dnd/DMBasicRulesv.0.3.pdf</a:t>
            </a:r>
            <a:r>
              <a:rPr lang="pt-BR" u="sng" dirty="0"/>
              <a:t>&gt;. Acesso em: 23 mai. 2015.</a:t>
            </a:r>
            <a:endParaRPr lang="pt-BR" dirty="0"/>
          </a:p>
          <a:p>
            <a:pPr algn="just"/>
            <a:r>
              <a:rPr lang="pt-BR" dirty="0"/>
              <a:t>EDUARDO, Diego. Porque utilizar o </a:t>
            </a:r>
            <a:r>
              <a:rPr lang="pt-BR" dirty="0" err="1"/>
              <a:t>Unity</a:t>
            </a:r>
            <a:r>
              <a:rPr lang="pt-BR" dirty="0"/>
              <a:t>?. Disponível em: &lt;</a:t>
            </a:r>
            <a:r>
              <a:rPr lang="pt-BR" u="sng" dirty="0">
                <a:hlinkClick r:id="rId5"/>
              </a:rPr>
              <a:t>http://www.eng.com.br/novosite/artigos/detalhes.cfm?id=17</a:t>
            </a:r>
            <a:r>
              <a:rPr lang="pt-BR" dirty="0"/>
              <a:t>&gt;. Acesso em: 10 nov. 2015.</a:t>
            </a:r>
          </a:p>
          <a:p>
            <a:pPr algn="just"/>
            <a:r>
              <a:rPr lang="pt-BR" dirty="0"/>
              <a:t>JAMERSON, Mark. The </a:t>
            </a:r>
            <a:r>
              <a:rPr lang="pt-BR" dirty="0" err="1"/>
              <a:t>Wiimote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Csound</a:t>
            </a:r>
            <a:r>
              <a:rPr lang="pt-BR" dirty="0"/>
              <a:t>. Disponível em: &lt;</a:t>
            </a:r>
            <a:r>
              <a:rPr lang="pt-BR" u="sng" dirty="0">
                <a:hlinkClick r:id="rId6"/>
              </a:rPr>
              <a:t>http://www.csounds.com/journal/issue7/wiimoteCsound.html</a:t>
            </a:r>
            <a:r>
              <a:rPr lang="pt-BR" u="sng" dirty="0"/>
              <a:t>&gt;. Acesso em: 18 dez. 2015.</a:t>
            </a:r>
            <a:endParaRPr lang="pt-BR" dirty="0"/>
          </a:p>
          <a:p>
            <a:pPr algn="just"/>
            <a:r>
              <a:rPr lang="pt-BR" dirty="0"/>
              <a:t>KENNER, Carl. </a:t>
            </a:r>
            <a:r>
              <a:rPr lang="pt-BR" dirty="0" err="1"/>
              <a:t>GlovePIE</a:t>
            </a:r>
            <a:r>
              <a:rPr lang="pt-BR" dirty="0"/>
              <a:t>. </a:t>
            </a:r>
            <a:r>
              <a:rPr lang="pt-BR" dirty="0" err="1"/>
              <a:t>Disponpivel</a:t>
            </a:r>
            <a:r>
              <a:rPr lang="pt-BR" dirty="0"/>
              <a:t> em: &lt;</a:t>
            </a:r>
            <a:r>
              <a:rPr lang="pt-BR" u="sng" dirty="0">
                <a:hlinkClick r:id="rId7"/>
              </a:rPr>
              <a:t>http://glovepie.org/</a:t>
            </a:r>
            <a:r>
              <a:rPr lang="pt-BR" u="sng" dirty="0"/>
              <a:t>&gt;. Acesso em: 10 nov. 2015.</a:t>
            </a:r>
            <a:endParaRPr lang="pt-BR" dirty="0"/>
          </a:p>
          <a:p>
            <a:pPr algn="just"/>
            <a:r>
              <a:rPr lang="pt-BR" dirty="0"/>
              <a:t>LANNOY, Carlos de. Brasil lidera crescimento do mercado de jogos eletrônicos em 2012. Disponível em: &lt;</a:t>
            </a:r>
            <a:r>
              <a:rPr lang="pt-BR" u="sng" dirty="0">
                <a:hlinkClick r:id="rId8"/>
              </a:rPr>
              <a:t>http://g1.globo.com/jornal-da-globo/noticia/2013/05/brasil-lidera-crescimento-do-mercado-de-jogos-eletronicos-em-2012.html</a:t>
            </a:r>
            <a:r>
              <a:rPr lang="pt-BR" u="sng" dirty="0"/>
              <a:t>&gt;. Acesso em: 24 mai. 2015.</a:t>
            </a:r>
            <a:endParaRPr lang="pt-BR" dirty="0"/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pt-BR" u="sng" dirty="0"/>
              <a:t>MARSOLLA, Guilherme. Falando sobre RPG #1 - Introdução Básica para RPG de Mesa. Disponível em: </a:t>
            </a:r>
            <a:r>
              <a:rPr lang="pt-BR" u="sng" dirty="0">
                <a:hlinkClick r:id="rId2"/>
              </a:rPr>
              <a:t>http://www.cogumelando.com.br/falando-sobre-rpg-1-introducao-basica-para-rpg-de-mesa/</a:t>
            </a:r>
            <a:r>
              <a:rPr lang="pt-BR" u="sng" dirty="0"/>
              <a:t>. Acesso em: 12 nov. 2015.</a:t>
            </a:r>
            <a:endParaRPr lang="pt-BR" dirty="0"/>
          </a:p>
          <a:p>
            <a:r>
              <a:rPr lang="pt-BR" dirty="0"/>
              <a:t>METACRITIC. Games releases </a:t>
            </a:r>
            <a:r>
              <a:rPr lang="pt-BR" dirty="0" err="1"/>
              <a:t>by</a:t>
            </a:r>
            <a:r>
              <a:rPr lang="pt-BR" dirty="0"/>
              <a:t> score. Disponível em: &lt;</a:t>
            </a:r>
            <a:r>
              <a:rPr lang="pt-BR" u="sng" dirty="0">
                <a:hlinkClick r:id="rId3"/>
              </a:rPr>
              <a:t>http://www.metacritic.com/browse/games/score/metascore/all/xbox360?hardware=kinect&amp;view=condensed</a:t>
            </a:r>
            <a:r>
              <a:rPr lang="pt-BR" u="sng" dirty="0"/>
              <a:t>&gt;. Acesso em: 24 mai. 2015.</a:t>
            </a:r>
            <a:endParaRPr lang="pt-BR" dirty="0"/>
          </a:p>
          <a:p>
            <a:r>
              <a:rPr lang="pt-BR" dirty="0"/>
              <a:t>NETO, Mário </a:t>
            </a:r>
            <a:r>
              <a:rPr lang="pt-BR" dirty="0" err="1"/>
              <a:t>Popolin</a:t>
            </a:r>
            <a:r>
              <a:rPr lang="pt-BR" dirty="0"/>
              <a:t>. </a:t>
            </a:r>
            <a:r>
              <a:rPr lang="pt-BR" dirty="0" err="1"/>
              <a:t>Multiprojeção</a:t>
            </a:r>
            <a:r>
              <a:rPr lang="pt-BR" dirty="0"/>
              <a:t> em ambientes virtuais gerados pelo motor de jogo </a:t>
            </a:r>
            <a:r>
              <a:rPr lang="pt-BR" dirty="0" err="1"/>
              <a:t>Unity</a:t>
            </a:r>
            <a:r>
              <a:rPr lang="pt-BR" dirty="0"/>
              <a:t>. Bauru, 2014. 89 p.</a:t>
            </a:r>
          </a:p>
          <a:p>
            <a:r>
              <a:rPr lang="pt-BR" u="sng" dirty="0"/>
              <a:t>NEWZOO. Global Games Market Will </a:t>
            </a:r>
            <a:r>
              <a:rPr lang="pt-BR" u="sng" dirty="0" err="1"/>
              <a:t>Grow</a:t>
            </a:r>
            <a:r>
              <a:rPr lang="pt-BR" u="sng" dirty="0"/>
              <a:t> 9,4% </a:t>
            </a:r>
            <a:r>
              <a:rPr lang="pt-BR" u="sng" dirty="0" err="1"/>
              <a:t>to</a:t>
            </a:r>
            <a:r>
              <a:rPr lang="pt-BR" u="sng" dirty="0"/>
              <a:t> $91.5Bn in 2015. Disponível em: &lt;http://www.newzoo.com/insights/global-games-market-will-grow-9-4-to-91-5bn-in-2015/&gt;. Acesso em: 23 nov. 2015.</a:t>
            </a:r>
            <a:endParaRPr lang="pt-BR" dirty="0"/>
          </a:p>
          <a:p>
            <a:r>
              <a:rPr lang="pt-BR" dirty="0"/>
              <a:t>PHILLIPS, Dave. </a:t>
            </a: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Introductiion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OSC. Disponível em: &lt;</a:t>
            </a:r>
            <a:r>
              <a:rPr lang="pt-BR" u="sng" dirty="0">
                <a:hlinkClick r:id="rId4"/>
              </a:rPr>
              <a:t>http://www.linuxjournal.com/content/introduction-osc</a:t>
            </a:r>
            <a:r>
              <a:rPr lang="pt-BR" u="sng" dirty="0"/>
              <a:t>&gt;. Acesso em: 14 dez. 2015.</a:t>
            </a:r>
            <a:endParaRPr lang="pt-BR" dirty="0"/>
          </a:p>
          <a:p>
            <a:r>
              <a:rPr lang="pt-BR" dirty="0"/>
              <a:t>UNITY. A melhor plataforma de desenvolvimento para criar jogos. Disponível em: &lt;</a:t>
            </a:r>
            <a:r>
              <a:rPr lang="pt-BR" u="sng" dirty="0">
                <a:hlinkClick r:id="rId5"/>
              </a:rPr>
              <a:t>https://unity3d.com/pt/unity</a:t>
            </a:r>
            <a:r>
              <a:rPr lang="pt-BR" u="sng" dirty="0"/>
              <a:t>&gt;. Acesso em: 23 mai. 2015.</a:t>
            </a:r>
            <a:endParaRPr lang="pt-BR" dirty="0"/>
          </a:p>
          <a:p>
            <a:r>
              <a:rPr lang="pt-BR" dirty="0"/>
              <a:t>UNITY. Feito com o </a:t>
            </a:r>
            <a:r>
              <a:rPr lang="pt-BR" dirty="0" err="1"/>
              <a:t>Unity</a:t>
            </a:r>
            <a:r>
              <a:rPr lang="pt-BR" dirty="0"/>
              <a:t>. Disponível em: &lt;</a:t>
            </a:r>
            <a:r>
              <a:rPr lang="pt-BR" u="sng" dirty="0">
                <a:hlinkClick r:id="rId6"/>
              </a:rPr>
              <a:t>https://unity3d.com/pt/showcase/gallery</a:t>
            </a:r>
            <a:r>
              <a:rPr lang="pt-BR" u="sng" dirty="0"/>
              <a:t>&gt;.  Acesso em: 23 mai. 2015.</a:t>
            </a:r>
            <a:endParaRPr lang="pt-BR" dirty="0"/>
          </a:p>
          <a:p>
            <a:r>
              <a:rPr lang="pt-BR" dirty="0"/>
              <a:t>UNITY. </a:t>
            </a:r>
            <a:r>
              <a:rPr lang="pt-BR" dirty="0" err="1"/>
              <a:t>Unity</a:t>
            </a:r>
            <a:r>
              <a:rPr lang="pt-BR" dirty="0"/>
              <a:t> </a:t>
            </a:r>
            <a:r>
              <a:rPr lang="pt-BR" dirty="0" err="1"/>
              <a:t>documentation</a:t>
            </a:r>
            <a:r>
              <a:rPr lang="pt-BR" dirty="0"/>
              <a:t>. Disponível em: &lt;</a:t>
            </a:r>
            <a:r>
              <a:rPr lang="pt-BR" u="sng" dirty="0">
                <a:hlinkClick r:id="rId7"/>
              </a:rPr>
              <a:t>http://docs.unity3d.com/Manual</a:t>
            </a:r>
            <a:r>
              <a:rPr lang="pt-BR" dirty="0"/>
              <a:t>&gt;. Acesso em: 20 ago. 2015.</a:t>
            </a:r>
          </a:p>
          <a:p>
            <a:r>
              <a:rPr lang="pt-BR" dirty="0"/>
              <a:t>UNITY. </a:t>
            </a:r>
            <a:r>
              <a:rPr lang="pt-BR" dirty="0" err="1"/>
              <a:t>Unity</a:t>
            </a:r>
            <a:r>
              <a:rPr lang="pt-BR" dirty="0"/>
              <a:t> </a:t>
            </a:r>
            <a:r>
              <a:rPr lang="pt-BR" dirty="0" err="1"/>
              <a:t>documentation</a:t>
            </a:r>
            <a:r>
              <a:rPr lang="pt-BR" dirty="0"/>
              <a:t>. Disponível em: &lt;</a:t>
            </a:r>
            <a:r>
              <a:rPr lang="pt-BR" u="sng" dirty="0">
                <a:hlinkClick r:id="rId8"/>
              </a:rPr>
              <a:t>http://docs.unity3d.com/Manual/net-NetworkView.html</a:t>
            </a:r>
            <a:r>
              <a:rPr lang="pt-BR" dirty="0"/>
              <a:t>. Acesso em: 28 dez. 2015.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34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RPG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620688"/>
            <a:ext cx="3384376" cy="3098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aixaDeTexto 4"/>
          <p:cNvSpPr txBox="1"/>
          <p:nvPr/>
        </p:nvSpPr>
        <p:spPr>
          <a:xfrm>
            <a:off x="6289150" y="3728696"/>
            <a:ext cx="6984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Imagem: expectativa.</a:t>
            </a:r>
          </a:p>
          <a:p>
            <a:r>
              <a:rPr lang="pt-BR" sz="1400" dirty="0" smtClean="0"/>
              <a:t>Fonte: www.portaltibia.com.br</a:t>
            </a:r>
            <a:endParaRPr lang="pt-BR" sz="1400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20888"/>
            <a:ext cx="5688632" cy="3662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ixaDeTexto 6"/>
          <p:cNvSpPr txBox="1"/>
          <p:nvPr/>
        </p:nvSpPr>
        <p:spPr>
          <a:xfrm>
            <a:off x="683568" y="6082945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Imagem: REALIDADE. Fonte: roleplayers.com.br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61834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Unity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smtClean="0"/>
              <a:t>Muito utilizado na criação de jogos</a:t>
            </a:r>
          </a:p>
          <a:p>
            <a:pPr lvl="1"/>
            <a:r>
              <a:rPr lang="pt-BR" dirty="0" smtClean="0"/>
              <a:t>Grande comunidade de programadores</a:t>
            </a:r>
          </a:p>
          <a:p>
            <a:r>
              <a:rPr lang="pt-BR" dirty="0" smtClean="0"/>
              <a:t>Documentação completa</a:t>
            </a:r>
          </a:p>
          <a:p>
            <a:r>
              <a:rPr lang="pt-BR" dirty="0"/>
              <a:t>Possui suporte para </a:t>
            </a:r>
            <a:r>
              <a:rPr lang="pt-BR" dirty="0" err="1"/>
              <a:t>MiniCAVE</a:t>
            </a:r>
            <a:endParaRPr lang="pt-BR" dirty="0"/>
          </a:p>
          <a:p>
            <a:pPr lvl="1"/>
            <a:r>
              <a:rPr lang="pt-BR" dirty="0"/>
              <a:t>Uso do módulo de rede</a:t>
            </a:r>
          </a:p>
          <a:p>
            <a:pPr lvl="1"/>
            <a:r>
              <a:rPr lang="pt-BR" dirty="0" err="1"/>
              <a:t>Unity</a:t>
            </a:r>
            <a:r>
              <a:rPr lang="pt-BR" dirty="0"/>
              <a:t> Cluster </a:t>
            </a:r>
            <a:r>
              <a:rPr lang="pt-BR" dirty="0" err="1"/>
              <a:t>Package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1761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Unity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65" y="1600200"/>
            <a:ext cx="6707020" cy="4495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4577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Unity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Project</a:t>
            </a:r>
          </a:p>
          <a:p>
            <a:pPr lvl="1"/>
            <a:r>
              <a:rPr lang="pt-BR" dirty="0" smtClean="0"/>
              <a:t>Acesso direto diretório do projeto</a:t>
            </a:r>
          </a:p>
          <a:p>
            <a:r>
              <a:rPr lang="pt-BR" dirty="0" err="1" smtClean="0"/>
              <a:t>Scene</a:t>
            </a:r>
            <a:endParaRPr lang="pt-BR" dirty="0" smtClean="0"/>
          </a:p>
          <a:p>
            <a:pPr lvl="1"/>
            <a:r>
              <a:rPr lang="pt-BR" dirty="0" smtClean="0"/>
              <a:t>Local de criação dos </a:t>
            </a:r>
            <a:r>
              <a:rPr lang="pt-BR" dirty="0" err="1" smtClean="0"/>
              <a:t>AVs</a:t>
            </a:r>
            <a:endParaRPr lang="pt-BR" dirty="0" smtClean="0"/>
          </a:p>
          <a:p>
            <a:r>
              <a:rPr lang="pt-BR" dirty="0" err="1" smtClean="0"/>
              <a:t>Hierarchy</a:t>
            </a:r>
            <a:endParaRPr lang="pt-BR" dirty="0" smtClean="0"/>
          </a:p>
          <a:p>
            <a:pPr lvl="1"/>
            <a:r>
              <a:rPr lang="pt-BR" dirty="0" smtClean="0"/>
              <a:t>Mostra todos os objetos presentes no AV</a:t>
            </a:r>
          </a:p>
          <a:p>
            <a:r>
              <a:rPr lang="pt-BR" dirty="0" smtClean="0"/>
              <a:t>Game</a:t>
            </a:r>
          </a:p>
          <a:p>
            <a:pPr lvl="1"/>
            <a:r>
              <a:rPr lang="pt-BR" dirty="0" smtClean="0"/>
              <a:t>Visualização do que foi criado no painel </a:t>
            </a:r>
            <a:r>
              <a:rPr lang="pt-BR" dirty="0" err="1" smtClean="0"/>
              <a:t>Scene</a:t>
            </a:r>
            <a:endParaRPr lang="pt-BR" dirty="0" smtClean="0"/>
          </a:p>
          <a:p>
            <a:r>
              <a:rPr lang="pt-BR" dirty="0" smtClean="0"/>
              <a:t>Toolbar</a:t>
            </a:r>
          </a:p>
          <a:p>
            <a:pPr lvl="1"/>
            <a:r>
              <a:rPr lang="pt-BR" dirty="0" smtClean="0"/>
              <a:t>Opções para interação com os painéis </a:t>
            </a:r>
            <a:r>
              <a:rPr lang="pt-BR" dirty="0" err="1" smtClean="0"/>
              <a:t>Scene</a:t>
            </a:r>
            <a:r>
              <a:rPr lang="pt-BR" dirty="0" smtClean="0"/>
              <a:t> e Game</a:t>
            </a:r>
          </a:p>
          <a:p>
            <a:r>
              <a:rPr lang="pt-BR" dirty="0" err="1" smtClean="0"/>
              <a:t>Inspector</a:t>
            </a:r>
            <a:endParaRPr lang="pt-BR" dirty="0" smtClean="0"/>
          </a:p>
          <a:p>
            <a:pPr lvl="1"/>
            <a:r>
              <a:rPr lang="pt-BR" dirty="0" smtClean="0"/>
              <a:t>Apresenta todos os componentes presentes em qualquer objeto selecionado nos painéis Project, </a:t>
            </a:r>
            <a:r>
              <a:rPr lang="pt-BR" dirty="0" err="1" smtClean="0"/>
              <a:t>Scene</a:t>
            </a:r>
            <a:r>
              <a:rPr lang="pt-BR" dirty="0" smtClean="0"/>
              <a:t> ou </a:t>
            </a:r>
            <a:r>
              <a:rPr lang="pt-BR" dirty="0" err="1" smtClean="0"/>
              <a:t>Hierarchy</a:t>
            </a:r>
            <a:endParaRPr lang="pt-BR" dirty="0" smtClean="0"/>
          </a:p>
          <a:p>
            <a:pPr lvl="1"/>
            <a:endParaRPr lang="pt-BR" dirty="0" smtClean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205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Unity</a:t>
            </a:r>
            <a:endParaRPr lang="pt-BR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O Módulo de Rede – Componente Network </a:t>
            </a:r>
            <a:r>
              <a:rPr lang="pt-BR" dirty="0" err="1" smtClean="0"/>
              <a:t>View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pPr marL="0" indent="0" algn="ctr">
              <a:buNone/>
            </a:pPr>
            <a:endParaRPr lang="pt-BR" sz="1400" dirty="0" smtClean="0"/>
          </a:p>
          <a:p>
            <a:pPr marL="0" indent="0" algn="ctr">
              <a:buNone/>
            </a:pPr>
            <a:r>
              <a:rPr lang="pt-BR" sz="1400" dirty="0" smtClean="0"/>
              <a:t>O componente </a:t>
            </a:r>
            <a:r>
              <a:rPr lang="pt-BR" sz="1400" dirty="0" err="1" smtClean="0"/>
              <a:t>NetworkView</a:t>
            </a:r>
            <a:r>
              <a:rPr lang="pt-BR" sz="1400" dirty="0" smtClean="0"/>
              <a:t>. Fonte: </a:t>
            </a:r>
            <a:r>
              <a:rPr lang="pt-BR" sz="1400" dirty="0" err="1" smtClean="0"/>
              <a:t>Popolin</a:t>
            </a:r>
            <a:r>
              <a:rPr lang="pt-BR" sz="1400" dirty="0" smtClean="0"/>
              <a:t> Neto (2015)</a:t>
            </a:r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856" y="2132856"/>
            <a:ext cx="6245504" cy="34687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5738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o">
  <a:themeElements>
    <a:clrScheme name="Median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o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o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906</TotalTime>
  <Words>1588</Words>
  <Application>Microsoft Office PowerPoint</Application>
  <PresentationFormat>Apresentação na tela (4:3)</PresentationFormat>
  <Paragraphs>459</Paragraphs>
  <Slides>46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47" baseType="lpstr">
      <vt:lpstr>Mediano</vt:lpstr>
      <vt:lpstr>JOGO ELETRÔNICO BASEADO EM RPG DE MESA, COM USO DO MOTOR DE JOGO UNITY PARA A PLATAFORMA DE MULTIPROJEÇÃO MINICAVE </vt:lpstr>
      <vt:lpstr>Organização</vt:lpstr>
      <vt:lpstr>Organização</vt:lpstr>
      <vt:lpstr>RPG</vt:lpstr>
      <vt:lpstr>RPG</vt:lpstr>
      <vt:lpstr>Unity</vt:lpstr>
      <vt:lpstr>Unity</vt:lpstr>
      <vt:lpstr>Unity</vt:lpstr>
      <vt:lpstr>Unity</vt:lpstr>
      <vt:lpstr>Unity Cluster Package</vt:lpstr>
      <vt:lpstr>Unity Cluster Package</vt:lpstr>
      <vt:lpstr>Unity Cluster Package</vt:lpstr>
      <vt:lpstr>MiniCAVE</vt:lpstr>
      <vt:lpstr>MiniCAVE</vt:lpstr>
      <vt:lpstr>MiniCAVE</vt:lpstr>
      <vt:lpstr>GlovePie</vt:lpstr>
      <vt:lpstr>GlovePie</vt:lpstr>
      <vt:lpstr>Open Sound Control</vt:lpstr>
      <vt:lpstr>CAVE RPG – Fluxo do Jogo</vt:lpstr>
      <vt:lpstr>CAVE RPG - Jogadores </vt:lpstr>
      <vt:lpstr>CAVE RPG - Jogadores</vt:lpstr>
      <vt:lpstr>CAVE RPG - Jogadores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Ações</vt:lpstr>
      <vt:lpstr>CAVE RPG - Controladores</vt:lpstr>
      <vt:lpstr>CAVE RPG - Controladores</vt:lpstr>
      <vt:lpstr>CAVE RPG - Turnos</vt:lpstr>
      <vt:lpstr>CAVE RPG - Multiprojeção</vt:lpstr>
      <vt:lpstr>Teste de Funcionamento</vt:lpstr>
      <vt:lpstr>Teste de Funcionamento</vt:lpstr>
      <vt:lpstr>Conclusões</vt:lpstr>
      <vt:lpstr>Trabalhos Futuros</vt:lpstr>
      <vt:lpstr>Referências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Fernandes</dc:creator>
  <cp:lastModifiedBy>Alexandre Fernandes</cp:lastModifiedBy>
  <cp:revision>52</cp:revision>
  <dcterms:created xsi:type="dcterms:W3CDTF">2015-06-30T20:27:29Z</dcterms:created>
  <dcterms:modified xsi:type="dcterms:W3CDTF">2016-01-19T20:46:48Z</dcterms:modified>
</cp:coreProperties>
</file>